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DM Sans" pitchFamily="2" charset="0"/>
      <p:regular r:id="rId14"/>
    </p:embeddedFont>
    <p:embeddedFont>
      <p:font typeface="DM Sans Bold" charset="0"/>
      <p:regular r:id="rId15"/>
    </p:embeddedFont>
    <p:embeddedFont>
      <p:font typeface="Montserrat Classic Bold" panose="020B0604020202020204" charset="0"/>
      <p:regular r:id="rId16"/>
    </p:embeddedFont>
    <p:embeddedFont>
      <p:font typeface="Oswald" panose="00000500000000000000" pitchFamily="2" charset="0"/>
      <p:regular r:id="rId17"/>
    </p:embeddedFont>
    <p:embeddedFont>
      <p:font typeface="Oswald Bold" panose="00000800000000000000"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2" autoAdjust="0"/>
  </p:normalViewPr>
  <p:slideViewPr>
    <p:cSldViewPr>
      <p:cViewPr varScale="1">
        <p:scale>
          <a:sx n="52" d="100"/>
          <a:sy n="52" d="100"/>
        </p:scale>
        <p:origin x="87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3.svg>
</file>

<file path=ppt/media/image4.png>
</file>

<file path=ppt/media/image5.svg>
</file>

<file path=ppt/media/image6.png>
</file>

<file path=ppt/media/image7.png>
</file>

<file path=ppt/media/image8.png>
</file>

<file path=ppt/media/image9.sv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7.xml"/><Relationship Id="rId7" Type="http://schemas.openxmlformats.org/officeDocument/2006/relationships/image" Target="../media/image2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6.png"/><Relationship Id="rId5" Type="http://schemas.openxmlformats.org/officeDocument/2006/relationships/image" Target="../media/image9.sv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svg"/><Relationship Id="rId11" Type="http://schemas.openxmlformats.org/officeDocument/2006/relationships/image" Target="../media/image6.png"/><Relationship Id="rId5" Type="http://schemas.openxmlformats.org/officeDocument/2006/relationships/image" Target="../media/image2.png"/><Relationship Id="rId10" Type="http://schemas.openxmlformats.org/officeDocument/2006/relationships/image" Target="../media/image23.svg"/><Relationship Id="rId4" Type="http://schemas.openxmlformats.org/officeDocument/2006/relationships/image" Target="../media/image1.png"/><Relationship Id="rId9" Type="http://schemas.openxmlformats.org/officeDocument/2006/relationships/image" Target="../media/image22.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7.xml"/><Relationship Id="rId7" Type="http://schemas.openxmlformats.org/officeDocument/2006/relationships/image" Target="../media/image3.sv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7.xml"/><Relationship Id="rId7" Type="http://schemas.openxmlformats.org/officeDocument/2006/relationships/image" Target="../media/image7.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7.xml"/><Relationship Id="rId7" Type="http://schemas.openxmlformats.org/officeDocument/2006/relationships/image" Target="../media/image10.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9.svg"/><Relationship Id="rId11" Type="http://schemas.openxmlformats.org/officeDocument/2006/relationships/image" Target="../media/image6.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1.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7.xml"/><Relationship Id="rId7" Type="http://schemas.openxmlformats.org/officeDocument/2006/relationships/image" Target="../media/image1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7.xml"/><Relationship Id="rId7" Type="http://schemas.openxmlformats.org/officeDocument/2006/relationships/image" Target="../media/image15.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7.xml"/><Relationship Id="rId7" Type="http://schemas.openxmlformats.org/officeDocument/2006/relationships/image" Target="../media/image16.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7.xml"/><Relationship Id="rId7" Type="http://schemas.openxmlformats.org/officeDocument/2006/relationships/image" Target="../media/image20.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4"/>
            <a:stretch>
              <a:fillRect t="-38888" b="-38888"/>
            </a:stretch>
          </a:blipFill>
        </p:spPr>
        <p:txBody>
          <a:bodyPr/>
          <a:lstStyle/>
          <a:p>
            <a:endParaRPr lang="en-IN"/>
          </a:p>
        </p:txBody>
      </p:sp>
      <p:sp>
        <p:nvSpPr>
          <p:cNvPr id="3" name="Freeform 3"/>
          <p:cNvSpPr/>
          <p:nvPr/>
        </p:nvSpPr>
        <p:spPr>
          <a:xfrm rot="7659121">
            <a:off x="15091031" y="5585714"/>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4" name="Freeform 4"/>
          <p:cNvSpPr/>
          <p:nvPr/>
        </p:nvSpPr>
        <p:spPr>
          <a:xfrm>
            <a:off x="-3258071" y="-4629150"/>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grpSp>
        <p:nvGrpSpPr>
          <p:cNvPr id="5" name="Group 5"/>
          <p:cNvGrpSpPr/>
          <p:nvPr/>
        </p:nvGrpSpPr>
        <p:grpSpPr>
          <a:xfrm>
            <a:off x="4236347" y="3202251"/>
            <a:ext cx="9815307" cy="4208864"/>
            <a:chOff x="0" y="0"/>
            <a:chExt cx="1895495" cy="812800"/>
          </a:xfrm>
        </p:grpSpPr>
        <p:sp>
          <p:nvSpPr>
            <p:cNvPr id="6" name="Freeform 6"/>
            <p:cNvSpPr/>
            <p:nvPr/>
          </p:nvSpPr>
          <p:spPr>
            <a:xfrm>
              <a:off x="0" y="0"/>
              <a:ext cx="1895495" cy="812800"/>
            </a:xfrm>
            <a:custGeom>
              <a:avLst/>
              <a:gdLst/>
              <a:ahLst/>
              <a:cxnLst/>
              <a:rect l="l" t="t" r="r" b="b"/>
              <a:pathLst>
                <a:path w="1895495" h="812800">
                  <a:moveTo>
                    <a:pt x="0" y="0"/>
                  </a:moveTo>
                  <a:lnTo>
                    <a:pt x="1895495" y="0"/>
                  </a:lnTo>
                  <a:lnTo>
                    <a:pt x="1895495" y="812800"/>
                  </a:lnTo>
                  <a:lnTo>
                    <a:pt x="0" y="812800"/>
                  </a:lnTo>
                  <a:close/>
                </a:path>
              </a:pathLst>
            </a:custGeom>
            <a:solidFill>
              <a:srgbClr val="000000">
                <a:alpha val="0"/>
              </a:srgbClr>
            </a:solidFill>
            <a:ln w="38100" cap="sq">
              <a:solidFill>
                <a:srgbClr val="000000"/>
              </a:solidFill>
              <a:prstDash val="solid"/>
              <a:miter/>
            </a:ln>
          </p:spPr>
          <p:txBody>
            <a:bodyPr/>
            <a:lstStyle/>
            <a:p>
              <a:endParaRPr lang="en-IN"/>
            </a:p>
          </p:txBody>
        </p:sp>
        <p:sp>
          <p:nvSpPr>
            <p:cNvPr id="7" name="TextBox 7"/>
            <p:cNvSpPr txBox="1"/>
            <p:nvPr/>
          </p:nvSpPr>
          <p:spPr>
            <a:xfrm>
              <a:off x="0" y="-19050"/>
              <a:ext cx="1895495" cy="831850"/>
            </a:xfrm>
            <a:prstGeom prst="rect">
              <a:avLst/>
            </a:prstGeom>
          </p:spPr>
          <p:txBody>
            <a:bodyPr lIns="50800" tIns="50800" rIns="50800" bIns="50800" rtlCol="0" anchor="ctr"/>
            <a:lstStyle/>
            <a:p>
              <a:pPr algn="ctr">
                <a:lnSpc>
                  <a:spcPts val="2859"/>
                </a:lnSpc>
              </a:pPr>
              <a:endParaRPr/>
            </a:p>
          </p:txBody>
        </p:sp>
      </p:grpSp>
      <p:sp>
        <p:nvSpPr>
          <p:cNvPr id="8" name="Freeform 8"/>
          <p:cNvSpPr/>
          <p:nvPr/>
        </p:nvSpPr>
        <p:spPr>
          <a:xfrm>
            <a:off x="16028014" y="793833"/>
            <a:ext cx="596933" cy="613568"/>
          </a:xfrm>
          <a:custGeom>
            <a:avLst/>
            <a:gdLst/>
            <a:ahLst/>
            <a:cxnLst/>
            <a:rect l="l" t="t" r="r" b="b"/>
            <a:pathLst>
              <a:path w="596933" h="613568">
                <a:moveTo>
                  <a:pt x="0" y="0"/>
                </a:moveTo>
                <a:lnTo>
                  <a:pt x="596933" y="0"/>
                </a:lnTo>
                <a:lnTo>
                  <a:pt x="596933" y="613568"/>
                </a:lnTo>
                <a:lnTo>
                  <a:pt x="0" y="61356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9" name="TextBox 9"/>
          <p:cNvSpPr txBox="1"/>
          <p:nvPr/>
        </p:nvSpPr>
        <p:spPr>
          <a:xfrm>
            <a:off x="4236347" y="4424986"/>
            <a:ext cx="9815307" cy="2021205"/>
          </a:xfrm>
          <a:prstGeom prst="rect">
            <a:avLst/>
          </a:prstGeom>
        </p:spPr>
        <p:txBody>
          <a:bodyPr lIns="0" tIns="0" rIns="0" bIns="0" rtlCol="0" anchor="t">
            <a:spAutoFit/>
          </a:bodyPr>
          <a:lstStyle/>
          <a:p>
            <a:pPr algn="ctr">
              <a:lnSpc>
                <a:spcPts val="16560"/>
              </a:lnSpc>
            </a:pPr>
            <a:r>
              <a:rPr lang="en-US" sz="12000" spc="1176">
                <a:solidFill>
                  <a:srgbClr val="231F20"/>
                </a:solidFill>
                <a:latin typeface="Oswald Bold"/>
              </a:rPr>
              <a:t>PREDICTION</a:t>
            </a:r>
          </a:p>
        </p:txBody>
      </p:sp>
      <p:sp>
        <p:nvSpPr>
          <p:cNvPr id="10" name="TextBox 10"/>
          <p:cNvSpPr txBox="1"/>
          <p:nvPr/>
        </p:nvSpPr>
        <p:spPr>
          <a:xfrm>
            <a:off x="4236347" y="3409534"/>
            <a:ext cx="9815307" cy="1334711"/>
          </a:xfrm>
          <a:prstGeom prst="rect">
            <a:avLst/>
          </a:prstGeom>
        </p:spPr>
        <p:txBody>
          <a:bodyPr lIns="0" tIns="0" rIns="0" bIns="0" rtlCol="0" anchor="t">
            <a:spAutoFit/>
          </a:bodyPr>
          <a:lstStyle/>
          <a:p>
            <a:pPr algn="ctr">
              <a:lnSpc>
                <a:spcPts val="10851"/>
              </a:lnSpc>
            </a:pPr>
            <a:r>
              <a:rPr lang="en-US" sz="7863" spc="770">
                <a:solidFill>
                  <a:srgbClr val="231F20"/>
                </a:solidFill>
                <a:latin typeface="Oswald Bold"/>
              </a:rPr>
              <a:t>GOLD PRICE</a:t>
            </a:r>
          </a:p>
        </p:txBody>
      </p:sp>
      <p:sp>
        <p:nvSpPr>
          <p:cNvPr id="11" name="TextBox 11"/>
          <p:cNvSpPr txBox="1"/>
          <p:nvPr/>
        </p:nvSpPr>
        <p:spPr>
          <a:xfrm>
            <a:off x="2719596" y="7482578"/>
            <a:ext cx="12848809" cy="441638"/>
          </a:xfrm>
          <a:prstGeom prst="rect">
            <a:avLst/>
          </a:prstGeom>
        </p:spPr>
        <p:txBody>
          <a:bodyPr lIns="0" tIns="0" rIns="0" bIns="0" rtlCol="0" anchor="t">
            <a:spAutoFit/>
          </a:bodyPr>
          <a:lstStyle/>
          <a:p>
            <a:pPr algn="ctr">
              <a:lnSpc>
                <a:spcPts val="3661"/>
              </a:lnSpc>
            </a:pPr>
            <a:r>
              <a:rPr lang="en-US" sz="2653" spc="140">
                <a:solidFill>
                  <a:srgbClr val="231F20"/>
                </a:solidFill>
                <a:latin typeface="Montserrat Classic Bold"/>
              </a:rPr>
              <a:t>BY: AAKASH JAMWAL</a:t>
            </a:r>
          </a:p>
        </p:txBody>
      </p:sp>
      <p:pic>
        <p:nvPicPr>
          <p:cNvPr id="32" name="Audio 31">
            <a:hlinkClick r:id="" action="ppaction://media"/>
            <a:extLst>
              <a:ext uri="{FF2B5EF4-FFF2-40B4-BE49-F238E27FC236}">
                <a16:creationId xmlns:a16="http://schemas.microsoft.com/office/drawing/2014/main" id="{4D2FE701-CF50-1F8C-DDFA-57937115E164}"/>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962"/>
    </mc:Choice>
    <mc:Fallback xmlns="">
      <p:transition spd="slow" advTm="49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4"/>
            <a:stretch>
              <a:fillRect t="-38888" b="-38888"/>
            </a:stretch>
          </a:blipFill>
        </p:spPr>
        <p:txBody>
          <a:bodyPr/>
          <a:lstStyle/>
          <a:p>
            <a:endParaRPr lang="en-IN"/>
          </a:p>
        </p:txBody>
      </p:sp>
      <p:sp>
        <p:nvSpPr>
          <p:cNvPr id="3" name="Freeform 3"/>
          <p:cNvSpPr/>
          <p:nvPr/>
        </p:nvSpPr>
        <p:spPr>
          <a:xfrm>
            <a:off x="14479722" y="-4833750"/>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4" name="Freeform 4"/>
          <p:cNvSpPr/>
          <p:nvPr/>
        </p:nvSpPr>
        <p:spPr>
          <a:xfrm rot="-4176364">
            <a:off x="-4105129" y="6530238"/>
            <a:ext cx="7616557" cy="7815497"/>
          </a:xfrm>
          <a:custGeom>
            <a:avLst/>
            <a:gdLst/>
            <a:ahLst/>
            <a:cxnLst/>
            <a:rect l="l" t="t" r="r" b="b"/>
            <a:pathLst>
              <a:path w="7616557" h="7815497">
                <a:moveTo>
                  <a:pt x="0" y="0"/>
                </a:moveTo>
                <a:lnTo>
                  <a:pt x="7616556" y="0"/>
                </a:lnTo>
                <a:lnTo>
                  <a:pt x="7616556" y="7815496"/>
                </a:lnTo>
                <a:lnTo>
                  <a:pt x="0" y="781549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Freeform 5"/>
          <p:cNvSpPr/>
          <p:nvPr/>
        </p:nvSpPr>
        <p:spPr>
          <a:xfrm>
            <a:off x="277258" y="2910219"/>
            <a:ext cx="18010742" cy="6297999"/>
          </a:xfrm>
          <a:custGeom>
            <a:avLst/>
            <a:gdLst/>
            <a:ahLst/>
            <a:cxnLst/>
            <a:rect l="l" t="t" r="r" b="b"/>
            <a:pathLst>
              <a:path w="18010742" h="6297999">
                <a:moveTo>
                  <a:pt x="0" y="0"/>
                </a:moveTo>
                <a:lnTo>
                  <a:pt x="18010742" y="0"/>
                </a:lnTo>
                <a:lnTo>
                  <a:pt x="18010742" y="6297999"/>
                </a:lnTo>
                <a:lnTo>
                  <a:pt x="0" y="6297999"/>
                </a:lnTo>
                <a:lnTo>
                  <a:pt x="0" y="0"/>
                </a:lnTo>
                <a:close/>
              </a:path>
            </a:pathLst>
          </a:custGeom>
          <a:blipFill>
            <a:blip r:embed="rId7"/>
            <a:stretch>
              <a:fillRect/>
            </a:stretch>
          </a:blipFill>
        </p:spPr>
        <p:txBody>
          <a:bodyPr/>
          <a:lstStyle/>
          <a:p>
            <a:endParaRPr lang="en-IN"/>
          </a:p>
        </p:txBody>
      </p:sp>
      <p:sp>
        <p:nvSpPr>
          <p:cNvPr id="6" name="TextBox 6"/>
          <p:cNvSpPr txBox="1"/>
          <p:nvPr/>
        </p:nvSpPr>
        <p:spPr>
          <a:xfrm>
            <a:off x="1393570" y="914400"/>
            <a:ext cx="15500859" cy="1166783"/>
          </a:xfrm>
          <a:prstGeom prst="rect">
            <a:avLst/>
          </a:prstGeom>
        </p:spPr>
        <p:txBody>
          <a:bodyPr lIns="0" tIns="0" rIns="0" bIns="0" rtlCol="0" anchor="t">
            <a:spAutoFit/>
          </a:bodyPr>
          <a:lstStyle/>
          <a:p>
            <a:pPr algn="ctr">
              <a:lnSpc>
                <a:spcPts val="9587"/>
              </a:lnSpc>
            </a:pPr>
            <a:r>
              <a:rPr lang="en-US" sz="6947" spc="368">
                <a:solidFill>
                  <a:srgbClr val="231F20"/>
                </a:solidFill>
                <a:latin typeface="Oswald Bold"/>
              </a:rPr>
              <a:t>RESULT:</a:t>
            </a:r>
          </a:p>
        </p:txBody>
      </p:sp>
      <p:pic>
        <p:nvPicPr>
          <p:cNvPr id="21" name="Audio 20">
            <a:hlinkClick r:id="" action="ppaction://media"/>
            <a:extLst>
              <a:ext uri="{FF2B5EF4-FFF2-40B4-BE49-F238E27FC236}">
                <a16:creationId xmlns:a16="http://schemas.microsoft.com/office/drawing/2014/main" id="{5501767F-62E9-F35D-A984-124D4A0FD6F9}"/>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1250"/>
    </mc:Choice>
    <mc:Fallback xmlns="">
      <p:transition spd="slow" advTm="11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3" name="TextBox 3"/>
          <p:cNvSpPr txBox="1"/>
          <p:nvPr/>
        </p:nvSpPr>
        <p:spPr>
          <a:xfrm>
            <a:off x="2562187" y="2360217"/>
            <a:ext cx="12057353" cy="1343221"/>
          </a:xfrm>
          <a:prstGeom prst="rect">
            <a:avLst/>
          </a:prstGeom>
        </p:spPr>
        <p:txBody>
          <a:bodyPr lIns="0" tIns="0" rIns="0" bIns="0" rtlCol="0" anchor="t">
            <a:spAutoFit/>
          </a:bodyPr>
          <a:lstStyle/>
          <a:p>
            <a:pPr algn="l">
              <a:lnSpc>
                <a:spcPts val="10913"/>
              </a:lnSpc>
            </a:pPr>
            <a:r>
              <a:rPr lang="en-US" sz="7908" spc="774">
                <a:solidFill>
                  <a:srgbClr val="FFFFFF"/>
                </a:solidFill>
                <a:latin typeface="Oswald Bold"/>
              </a:rPr>
              <a:t>CONCLUSION:</a:t>
            </a:r>
          </a:p>
        </p:txBody>
      </p:sp>
      <p:sp>
        <p:nvSpPr>
          <p:cNvPr id="4" name="Freeform 4"/>
          <p:cNvSpPr/>
          <p:nvPr/>
        </p:nvSpPr>
        <p:spPr>
          <a:xfrm>
            <a:off x="13447294" y="-384319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5" name="TextBox 5"/>
          <p:cNvSpPr txBox="1"/>
          <p:nvPr/>
        </p:nvSpPr>
        <p:spPr>
          <a:xfrm>
            <a:off x="2562187" y="4205954"/>
            <a:ext cx="10951206" cy="3522657"/>
          </a:xfrm>
          <a:prstGeom prst="rect">
            <a:avLst/>
          </a:prstGeom>
        </p:spPr>
        <p:txBody>
          <a:bodyPr lIns="0" tIns="0" rIns="0" bIns="0" rtlCol="0" anchor="t">
            <a:spAutoFit/>
          </a:bodyPr>
          <a:lstStyle/>
          <a:p>
            <a:pPr algn="l">
              <a:lnSpc>
                <a:spcPts val="3999"/>
              </a:lnSpc>
            </a:pPr>
            <a:r>
              <a:rPr lang="en-US" sz="2898" spc="284">
                <a:solidFill>
                  <a:srgbClr val="F5FFF5"/>
                </a:solidFill>
                <a:latin typeface="DM Sans"/>
              </a:rPr>
              <a:t>The project offers actionable insights and strategies for investors to navigate gold markets effectively. By leveraging advanced analytics and machine learning techniques, investors can make informed decisions and enhance their financial performance in volatile market conditions.</a:t>
            </a:r>
          </a:p>
          <a:p>
            <a:pPr algn="l">
              <a:lnSpc>
                <a:spcPts val="3999"/>
              </a:lnSpc>
            </a:pPr>
            <a:endParaRPr lang="en-US" sz="2898" spc="284">
              <a:solidFill>
                <a:srgbClr val="F5FFF5"/>
              </a:solidFill>
              <a:latin typeface="DM Sans"/>
            </a:endParaRPr>
          </a:p>
        </p:txBody>
      </p:sp>
      <p:pic>
        <p:nvPicPr>
          <p:cNvPr id="16" name="Audio 15">
            <a:hlinkClick r:id="" action="ppaction://media"/>
            <a:extLst>
              <a:ext uri="{FF2B5EF4-FFF2-40B4-BE49-F238E27FC236}">
                <a16:creationId xmlns:a16="http://schemas.microsoft.com/office/drawing/2014/main" id="{F3CC424C-59A5-F458-C7DB-A1BD1F2DFC5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1782"/>
    </mc:Choice>
    <mc:Fallback xmlns="">
      <p:transition spd="slow" advTm="21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4"/>
            <a:stretch>
              <a:fillRect t="-38888" b="-38888"/>
            </a:stretch>
          </a:blipFill>
        </p:spPr>
        <p:txBody>
          <a:bodyPr/>
          <a:lstStyle/>
          <a:p>
            <a:endParaRPr lang="en-IN"/>
          </a:p>
        </p:txBody>
      </p:sp>
      <p:sp>
        <p:nvSpPr>
          <p:cNvPr id="3" name="Freeform 3"/>
          <p:cNvSpPr/>
          <p:nvPr/>
        </p:nvSpPr>
        <p:spPr>
          <a:xfrm rot="-10580377">
            <a:off x="9407140" y="-9309963"/>
            <a:ext cx="24036383" cy="24664199"/>
          </a:xfrm>
          <a:custGeom>
            <a:avLst/>
            <a:gdLst/>
            <a:ahLst/>
            <a:cxnLst/>
            <a:rect l="l" t="t" r="r" b="b"/>
            <a:pathLst>
              <a:path w="24036383" h="24664199">
                <a:moveTo>
                  <a:pt x="0" y="0"/>
                </a:moveTo>
                <a:lnTo>
                  <a:pt x="24036383" y="0"/>
                </a:lnTo>
                <a:lnTo>
                  <a:pt x="24036383" y="24664198"/>
                </a:lnTo>
                <a:lnTo>
                  <a:pt x="0" y="2466419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4" name="TextBox 4"/>
          <p:cNvSpPr txBox="1"/>
          <p:nvPr/>
        </p:nvSpPr>
        <p:spPr>
          <a:xfrm>
            <a:off x="1686644" y="3909791"/>
            <a:ext cx="8097687" cy="1594138"/>
          </a:xfrm>
          <a:prstGeom prst="rect">
            <a:avLst/>
          </a:prstGeom>
        </p:spPr>
        <p:txBody>
          <a:bodyPr lIns="0" tIns="0" rIns="0" bIns="0" rtlCol="0" anchor="t">
            <a:spAutoFit/>
          </a:bodyPr>
          <a:lstStyle/>
          <a:p>
            <a:pPr marL="0" lvl="0" indent="0" algn="l">
              <a:lnSpc>
                <a:spcPts val="13015"/>
              </a:lnSpc>
              <a:spcBef>
                <a:spcPct val="0"/>
              </a:spcBef>
            </a:pPr>
            <a:r>
              <a:rPr lang="en-US" sz="9431" spc="924">
                <a:solidFill>
                  <a:srgbClr val="231F20"/>
                </a:solidFill>
                <a:latin typeface="Oswald Bold"/>
              </a:rPr>
              <a:t>THANK YOU</a:t>
            </a:r>
          </a:p>
        </p:txBody>
      </p:sp>
      <p:sp>
        <p:nvSpPr>
          <p:cNvPr id="5" name="Freeform 5"/>
          <p:cNvSpPr/>
          <p:nvPr/>
        </p:nvSpPr>
        <p:spPr>
          <a:xfrm>
            <a:off x="15409623" y="2266970"/>
            <a:ext cx="734693" cy="755166"/>
          </a:xfrm>
          <a:custGeom>
            <a:avLst/>
            <a:gdLst/>
            <a:ahLst/>
            <a:cxnLst/>
            <a:rect l="l" t="t" r="r" b="b"/>
            <a:pathLst>
              <a:path w="734693" h="755166">
                <a:moveTo>
                  <a:pt x="0" y="0"/>
                </a:moveTo>
                <a:lnTo>
                  <a:pt x="734692" y="0"/>
                </a:lnTo>
                <a:lnTo>
                  <a:pt x="734692" y="755166"/>
                </a:lnTo>
                <a:lnTo>
                  <a:pt x="0" y="75516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6" name="Freeform 6"/>
          <p:cNvSpPr/>
          <p:nvPr/>
        </p:nvSpPr>
        <p:spPr>
          <a:xfrm flipH="1">
            <a:off x="-4254153" y="7476061"/>
            <a:ext cx="11881594" cy="3564478"/>
          </a:xfrm>
          <a:custGeom>
            <a:avLst/>
            <a:gdLst/>
            <a:ahLst/>
            <a:cxnLst/>
            <a:rect l="l" t="t" r="r" b="b"/>
            <a:pathLst>
              <a:path w="11881594" h="3564478">
                <a:moveTo>
                  <a:pt x="11881594" y="0"/>
                </a:moveTo>
                <a:lnTo>
                  <a:pt x="0" y="0"/>
                </a:lnTo>
                <a:lnTo>
                  <a:pt x="0" y="3564478"/>
                </a:lnTo>
                <a:lnTo>
                  <a:pt x="11881594" y="3564478"/>
                </a:lnTo>
                <a:lnTo>
                  <a:pt x="11881594"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IN"/>
          </a:p>
        </p:txBody>
      </p:sp>
      <p:pic>
        <p:nvPicPr>
          <p:cNvPr id="9" name="Audio 8">
            <a:hlinkClick r:id="" action="ppaction://media"/>
            <a:extLst>
              <a:ext uri="{FF2B5EF4-FFF2-40B4-BE49-F238E27FC236}">
                <a16:creationId xmlns:a16="http://schemas.microsoft.com/office/drawing/2014/main" id="{B25E844C-508E-6689-DFB3-BC5F8CE32D63}"/>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527"/>
    </mc:Choice>
    <mc:Fallback xmlns="">
      <p:transition spd="slow" advTm="45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4"/>
            <a:stretch>
              <a:fillRect t="-38888" b="-38888"/>
            </a:stretch>
          </a:blipFill>
        </p:spPr>
        <p:txBody>
          <a:bodyPr/>
          <a:lstStyle/>
          <a:p>
            <a:endParaRPr lang="en-IN"/>
          </a:p>
        </p:txBody>
      </p:sp>
      <p:sp>
        <p:nvSpPr>
          <p:cNvPr id="3" name="Freeform 3"/>
          <p:cNvSpPr/>
          <p:nvPr/>
        </p:nvSpPr>
        <p:spPr>
          <a:xfrm>
            <a:off x="1826361" y="2843660"/>
            <a:ext cx="9752965" cy="1032847"/>
          </a:xfrm>
          <a:custGeom>
            <a:avLst/>
            <a:gdLst/>
            <a:ahLst/>
            <a:cxnLst/>
            <a:rect l="l" t="t" r="r" b="b"/>
            <a:pathLst>
              <a:path w="9752965" h="1032847">
                <a:moveTo>
                  <a:pt x="0" y="0"/>
                </a:moveTo>
                <a:lnTo>
                  <a:pt x="9752965" y="0"/>
                </a:lnTo>
                <a:lnTo>
                  <a:pt x="9752965" y="1032847"/>
                </a:lnTo>
                <a:lnTo>
                  <a:pt x="0" y="1032847"/>
                </a:lnTo>
                <a:lnTo>
                  <a:pt x="0" y="0"/>
                </a:lnTo>
                <a:close/>
              </a:path>
            </a:pathLst>
          </a:custGeom>
          <a:blipFill>
            <a:blip r:embed="rId5"/>
            <a:stretch>
              <a:fillRect t="-86495"/>
            </a:stretch>
          </a:blipFill>
        </p:spPr>
        <p:txBody>
          <a:bodyPr/>
          <a:lstStyle/>
          <a:p>
            <a:endParaRPr lang="en-IN"/>
          </a:p>
        </p:txBody>
      </p:sp>
      <p:grpSp>
        <p:nvGrpSpPr>
          <p:cNvPr id="4" name="Group 4"/>
          <p:cNvGrpSpPr/>
          <p:nvPr/>
        </p:nvGrpSpPr>
        <p:grpSpPr>
          <a:xfrm>
            <a:off x="1427530" y="734305"/>
            <a:ext cx="15432939" cy="3798863"/>
            <a:chOff x="0" y="0"/>
            <a:chExt cx="5913027" cy="1455509"/>
          </a:xfrm>
        </p:grpSpPr>
        <p:sp>
          <p:nvSpPr>
            <p:cNvPr id="5" name="Freeform 5"/>
            <p:cNvSpPr/>
            <p:nvPr/>
          </p:nvSpPr>
          <p:spPr>
            <a:xfrm>
              <a:off x="0" y="0"/>
              <a:ext cx="5913027" cy="1455509"/>
            </a:xfrm>
            <a:custGeom>
              <a:avLst/>
              <a:gdLst/>
              <a:ahLst/>
              <a:cxnLst/>
              <a:rect l="l" t="t" r="r" b="b"/>
              <a:pathLst>
                <a:path w="5913027" h="1455509">
                  <a:moveTo>
                    <a:pt x="0" y="0"/>
                  </a:moveTo>
                  <a:lnTo>
                    <a:pt x="5913027" y="0"/>
                  </a:lnTo>
                  <a:lnTo>
                    <a:pt x="5913027" y="1455509"/>
                  </a:lnTo>
                  <a:lnTo>
                    <a:pt x="0" y="1455509"/>
                  </a:lnTo>
                  <a:close/>
                </a:path>
              </a:pathLst>
            </a:custGeom>
            <a:solidFill>
              <a:srgbClr val="EFEFEF"/>
            </a:solidFill>
          </p:spPr>
          <p:txBody>
            <a:bodyPr/>
            <a:lstStyle/>
            <a:p>
              <a:endParaRPr lang="en-IN"/>
            </a:p>
          </p:txBody>
        </p:sp>
        <p:sp>
          <p:nvSpPr>
            <p:cNvPr id="6" name="TextBox 6"/>
            <p:cNvSpPr txBox="1"/>
            <p:nvPr/>
          </p:nvSpPr>
          <p:spPr>
            <a:xfrm>
              <a:off x="0" y="-19050"/>
              <a:ext cx="5913027" cy="1474559"/>
            </a:xfrm>
            <a:prstGeom prst="rect">
              <a:avLst/>
            </a:prstGeom>
          </p:spPr>
          <p:txBody>
            <a:bodyPr lIns="50800" tIns="50800" rIns="50800" bIns="50800" rtlCol="0" anchor="ctr"/>
            <a:lstStyle/>
            <a:p>
              <a:pPr algn="ctr">
                <a:lnSpc>
                  <a:spcPts val="2859"/>
                </a:lnSpc>
              </a:pPr>
              <a:endParaRPr/>
            </a:p>
          </p:txBody>
        </p:sp>
      </p:grpSp>
      <p:sp>
        <p:nvSpPr>
          <p:cNvPr id="7" name="TextBox 7"/>
          <p:cNvSpPr txBox="1"/>
          <p:nvPr/>
        </p:nvSpPr>
        <p:spPr>
          <a:xfrm>
            <a:off x="1826361" y="2373621"/>
            <a:ext cx="14238369" cy="1925300"/>
          </a:xfrm>
          <a:prstGeom prst="rect">
            <a:avLst/>
          </a:prstGeom>
        </p:spPr>
        <p:txBody>
          <a:bodyPr lIns="0" tIns="0" rIns="0" bIns="0" rtlCol="0" anchor="t">
            <a:spAutoFit/>
          </a:bodyPr>
          <a:lstStyle/>
          <a:p>
            <a:pPr algn="l">
              <a:lnSpc>
                <a:spcPts val="3050"/>
              </a:lnSpc>
            </a:pPr>
            <a:r>
              <a:rPr lang="en-US" sz="2210" spc="216">
                <a:solidFill>
                  <a:srgbClr val="231F20"/>
                </a:solidFill>
                <a:latin typeface="DM Sans"/>
              </a:rPr>
              <a:t>This project aims to leverage a comprehensive dataset of daily gold prices spanning from January 19, 2014, to January 22, 2024, obtained from Nasdaq. The dataset encompasses key financial metrics for each trading day, including the opening and closing prices, trading volume, as well as the highest and lowest prices recorded during the day.</a:t>
            </a:r>
          </a:p>
          <a:p>
            <a:pPr marL="0" lvl="0" indent="0" algn="l">
              <a:lnSpc>
                <a:spcPts val="3050"/>
              </a:lnSpc>
              <a:spcBef>
                <a:spcPct val="0"/>
              </a:spcBef>
            </a:pPr>
            <a:endParaRPr lang="en-US" sz="2210" spc="216">
              <a:solidFill>
                <a:srgbClr val="231F20"/>
              </a:solidFill>
              <a:latin typeface="DM Sans"/>
            </a:endParaRPr>
          </a:p>
        </p:txBody>
      </p:sp>
      <p:sp>
        <p:nvSpPr>
          <p:cNvPr id="8" name="TextBox 8"/>
          <p:cNvSpPr txBox="1"/>
          <p:nvPr/>
        </p:nvSpPr>
        <p:spPr>
          <a:xfrm>
            <a:off x="1826361" y="1460713"/>
            <a:ext cx="5790503" cy="476080"/>
          </a:xfrm>
          <a:prstGeom prst="rect">
            <a:avLst/>
          </a:prstGeom>
        </p:spPr>
        <p:txBody>
          <a:bodyPr lIns="0" tIns="0" rIns="0" bIns="0" rtlCol="0" anchor="t">
            <a:spAutoFit/>
          </a:bodyPr>
          <a:lstStyle/>
          <a:p>
            <a:pPr algn="l">
              <a:lnSpc>
                <a:spcPts val="4035"/>
              </a:lnSpc>
            </a:pPr>
            <a:r>
              <a:rPr lang="en-US" sz="2924" spc="286">
                <a:solidFill>
                  <a:srgbClr val="231F20"/>
                </a:solidFill>
                <a:latin typeface="DM Sans Bold"/>
              </a:rPr>
              <a:t>PROBLEM STATEMENT:</a:t>
            </a:r>
          </a:p>
        </p:txBody>
      </p:sp>
      <p:sp>
        <p:nvSpPr>
          <p:cNvPr id="9" name="Freeform 9"/>
          <p:cNvSpPr/>
          <p:nvPr/>
        </p:nvSpPr>
        <p:spPr>
          <a:xfrm>
            <a:off x="1427530" y="4524762"/>
            <a:ext cx="9752965" cy="1032847"/>
          </a:xfrm>
          <a:custGeom>
            <a:avLst/>
            <a:gdLst/>
            <a:ahLst/>
            <a:cxnLst/>
            <a:rect l="l" t="t" r="r" b="b"/>
            <a:pathLst>
              <a:path w="9752965" h="1032847">
                <a:moveTo>
                  <a:pt x="0" y="0"/>
                </a:moveTo>
                <a:lnTo>
                  <a:pt x="9752965" y="0"/>
                </a:lnTo>
                <a:lnTo>
                  <a:pt x="9752965" y="1032847"/>
                </a:lnTo>
                <a:lnTo>
                  <a:pt x="0" y="1032847"/>
                </a:lnTo>
                <a:lnTo>
                  <a:pt x="0" y="0"/>
                </a:lnTo>
                <a:close/>
              </a:path>
            </a:pathLst>
          </a:custGeom>
          <a:blipFill>
            <a:blip r:embed="rId5"/>
            <a:stretch>
              <a:fillRect t="-86495"/>
            </a:stretch>
          </a:blipFill>
        </p:spPr>
        <p:txBody>
          <a:bodyPr/>
          <a:lstStyle/>
          <a:p>
            <a:endParaRPr lang="en-IN"/>
          </a:p>
        </p:txBody>
      </p:sp>
      <p:sp>
        <p:nvSpPr>
          <p:cNvPr id="10" name="Freeform 10"/>
          <p:cNvSpPr/>
          <p:nvPr/>
        </p:nvSpPr>
        <p:spPr>
          <a:xfrm>
            <a:off x="1826361" y="7128298"/>
            <a:ext cx="9752965" cy="1032847"/>
          </a:xfrm>
          <a:custGeom>
            <a:avLst/>
            <a:gdLst/>
            <a:ahLst/>
            <a:cxnLst/>
            <a:rect l="l" t="t" r="r" b="b"/>
            <a:pathLst>
              <a:path w="9752965" h="1032847">
                <a:moveTo>
                  <a:pt x="0" y="0"/>
                </a:moveTo>
                <a:lnTo>
                  <a:pt x="9752965" y="0"/>
                </a:lnTo>
                <a:lnTo>
                  <a:pt x="9752965" y="1032847"/>
                </a:lnTo>
                <a:lnTo>
                  <a:pt x="0" y="1032847"/>
                </a:lnTo>
                <a:lnTo>
                  <a:pt x="0" y="0"/>
                </a:lnTo>
                <a:close/>
              </a:path>
            </a:pathLst>
          </a:custGeom>
          <a:blipFill>
            <a:blip r:embed="rId5"/>
            <a:stretch>
              <a:fillRect t="-86495"/>
            </a:stretch>
          </a:blipFill>
        </p:spPr>
        <p:txBody>
          <a:bodyPr/>
          <a:lstStyle/>
          <a:p>
            <a:endParaRPr lang="en-IN"/>
          </a:p>
        </p:txBody>
      </p:sp>
      <p:grpSp>
        <p:nvGrpSpPr>
          <p:cNvPr id="11" name="Group 11"/>
          <p:cNvGrpSpPr/>
          <p:nvPr/>
        </p:nvGrpSpPr>
        <p:grpSpPr>
          <a:xfrm>
            <a:off x="1427530" y="5143500"/>
            <a:ext cx="15432939" cy="3798863"/>
            <a:chOff x="0" y="0"/>
            <a:chExt cx="5913027" cy="1455509"/>
          </a:xfrm>
        </p:grpSpPr>
        <p:sp>
          <p:nvSpPr>
            <p:cNvPr id="12" name="Freeform 12"/>
            <p:cNvSpPr/>
            <p:nvPr/>
          </p:nvSpPr>
          <p:spPr>
            <a:xfrm>
              <a:off x="0" y="0"/>
              <a:ext cx="5913027" cy="1455509"/>
            </a:xfrm>
            <a:custGeom>
              <a:avLst/>
              <a:gdLst/>
              <a:ahLst/>
              <a:cxnLst/>
              <a:rect l="l" t="t" r="r" b="b"/>
              <a:pathLst>
                <a:path w="5913027" h="1455509">
                  <a:moveTo>
                    <a:pt x="0" y="0"/>
                  </a:moveTo>
                  <a:lnTo>
                    <a:pt x="5913027" y="0"/>
                  </a:lnTo>
                  <a:lnTo>
                    <a:pt x="5913027" y="1455509"/>
                  </a:lnTo>
                  <a:lnTo>
                    <a:pt x="0" y="1455509"/>
                  </a:lnTo>
                  <a:close/>
                </a:path>
              </a:pathLst>
            </a:custGeom>
            <a:solidFill>
              <a:srgbClr val="EFEFEF"/>
            </a:solidFill>
          </p:spPr>
          <p:txBody>
            <a:bodyPr/>
            <a:lstStyle/>
            <a:p>
              <a:endParaRPr lang="en-IN"/>
            </a:p>
          </p:txBody>
        </p:sp>
        <p:sp>
          <p:nvSpPr>
            <p:cNvPr id="13" name="TextBox 13"/>
            <p:cNvSpPr txBox="1"/>
            <p:nvPr/>
          </p:nvSpPr>
          <p:spPr>
            <a:xfrm>
              <a:off x="0" y="-19050"/>
              <a:ext cx="5913027" cy="1474559"/>
            </a:xfrm>
            <a:prstGeom prst="rect">
              <a:avLst/>
            </a:prstGeom>
          </p:spPr>
          <p:txBody>
            <a:bodyPr lIns="50800" tIns="50800" rIns="50800" bIns="50800" rtlCol="0" anchor="ctr"/>
            <a:lstStyle/>
            <a:p>
              <a:pPr algn="ctr">
                <a:lnSpc>
                  <a:spcPts val="2859"/>
                </a:lnSpc>
              </a:pPr>
              <a:endParaRPr/>
            </a:p>
          </p:txBody>
        </p:sp>
      </p:grpSp>
      <p:sp>
        <p:nvSpPr>
          <p:cNvPr id="14" name="TextBox 14"/>
          <p:cNvSpPr txBox="1"/>
          <p:nvPr/>
        </p:nvSpPr>
        <p:spPr>
          <a:xfrm>
            <a:off x="1826361" y="6554919"/>
            <a:ext cx="14238369" cy="1925300"/>
          </a:xfrm>
          <a:prstGeom prst="rect">
            <a:avLst/>
          </a:prstGeom>
        </p:spPr>
        <p:txBody>
          <a:bodyPr lIns="0" tIns="0" rIns="0" bIns="0" rtlCol="0" anchor="t">
            <a:spAutoFit/>
          </a:bodyPr>
          <a:lstStyle/>
          <a:p>
            <a:pPr algn="l">
              <a:lnSpc>
                <a:spcPts val="3050"/>
              </a:lnSpc>
            </a:pPr>
            <a:r>
              <a:rPr lang="en-US" sz="2210" spc="216">
                <a:solidFill>
                  <a:srgbClr val="231F20"/>
                </a:solidFill>
                <a:latin typeface="DM Sans"/>
              </a:rPr>
              <a:t>The main goal of the project is to analyze daily gold prices over a ten-year period, using key financial metrics such as opening and closing prices, trading volume, and highest and lowest prices. This analysis aims to identify trends, patterns, and factors influencing gold prices, and develop predictive models for forecasting future gold prices</a:t>
            </a:r>
          </a:p>
          <a:p>
            <a:pPr marL="0" lvl="0" indent="0" algn="l">
              <a:lnSpc>
                <a:spcPts val="3050"/>
              </a:lnSpc>
              <a:spcBef>
                <a:spcPct val="0"/>
              </a:spcBef>
            </a:pPr>
            <a:endParaRPr lang="en-US" sz="2210" spc="216">
              <a:solidFill>
                <a:srgbClr val="231F20"/>
              </a:solidFill>
              <a:latin typeface="DM Sans"/>
            </a:endParaRPr>
          </a:p>
        </p:txBody>
      </p:sp>
      <p:sp>
        <p:nvSpPr>
          <p:cNvPr id="15" name="Freeform 15"/>
          <p:cNvSpPr/>
          <p:nvPr/>
        </p:nvSpPr>
        <p:spPr>
          <a:xfrm>
            <a:off x="-2779578" y="7341318"/>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
        <p:nvSpPr>
          <p:cNvPr id="16" name="TextBox 16"/>
          <p:cNvSpPr txBox="1"/>
          <p:nvPr/>
        </p:nvSpPr>
        <p:spPr>
          <a:xfrm>
            <a:off x="1826361" y="5745351"/>
            <a:ext cx="5790503" cy="476080"/>
          </a:xfrm>
          <a:prstGeom prst="rect">
            <a:avLst/>
          </a:prstGeom>
        </p:spPr>
        <p:txBody>
          <a:bodyPr lIns="0" tIns="0" rIns="0" bIns="0" rtlCol="0" anchor="t">
            <a:spAutoFit/>
          </a:bodyPr>
          <a:lstStyle/>
          <a:p>
            <a:pPr algn="l">
              <a:lnSpc>
                <a:spcPts val="4035"/>
              </a:lnSpc>
            </a:pPr>
            <a:r>
              <a:rPr lang="en-US" sz="2924" spc="286">
                <a:solidFill>
                  <a:srgbClr val="231F20"/>
                </a:solidFill>
                <a:latin typeface="DM Sans Bold"/>
              </a:rPr>
              <a:t>OUR GOAL:</a:t>
            </a:r>
          </a:p>
        </p:txBody>
      </p:sp>
      <p:sp>
        <p:nvSpPr>
          <p:cNvPr id="17" name="Freeform 17"/>
          <p:cNvSpPr/>
          <p:nvPr/>
        </p:nvSpPr>
        <p:spPr>
          <a:xfrm>
            <a:off x="1427530" y="8942363"/>
            <a:ext cx="9752965" cy="1032847"/>
          </a:xfrm>
          <a:custGeom>
            <a:avLst/>
            <a:gdLst/>
            <a:ahLst/>
            <a:cxnLst/>
            <a:rect l="l" t="t" r="r" b="b"/>
            <a:pathLst>
              <a:path w="9752965" h="1032847">
                <a:moveTo>
                  <a:pt x="0" y="0"/>
                </a:moveTo>
                <a:lnTo>
                  <a:pt x="9752965" y="0"/>
                </a:lnTo>
                <a:lnTo>
                  <a:pt x="9752965" y="1032847"/>
                </a:lnTo>
                <a:lnTo>
                  <a:pt x="0" y="1032847"/>
                </a:lnTo>
                <a:lnTo>
                  <a:pt x="0" y="0"/>
                </a:lnTo>
                <a:close/>
              </a:path>
            </a:pathLst>
          </a:custGeom>
          <a:blipFill>
            <a:blip r:embed="rId5"/>
            <a:stretch>
              <a:fillRect t="-86495"/>
            </a:stretch>
          </a:blipFill>
        </p:spPr>
        <p:txBody>
          <a:bodyPr/>
          <a:lstStyle/>
          <a:p>
            <a:endParaRPr lang="en-IN"/>
          </a:p>
        </p:txBody>
      </p:sp>
      <p:pic>
        <p:nvPicPr>
          <p:cNvPr id="44" name="Audio 43">
            <a:hlinkClick r:id="" action="ppaction://media"/>
            <a:extLst>
              <a:ext uri="{FF2B5EF4-FFF2-40B4-BE49-F238E27FC236}">
                <a16:creationId xmlns:a16="http://schemas.microsoft.com/office/drawing/2014/main" id="{C7E21C88-0BEC-B0AC-4CE4-EEDFE028CF77}"/>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3293"/>
    </mc:Choice>
    <mc:Fallback xmlns="">
      <p:transition spd="slow" advTm="332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4"/>
            <a:stretch>
              <a:fillRect t="-38888" b="-38888"/>
            </a:stretch>
          </a:blipFill>
        </p:spPr>
        <p:txBody>
          <a:bodyPr/>
          <a:lstStyle/>
          <a:p>
            <a:endParaRPr lang="en-IN"/>
          </a:p>
        </p:txBody>
      </p:sp>
      <p:sp>
        <p:nvSpPr>
          <p:cNvPr id="3" name="Freeform 3"/>
          <p:cNvSpPr/>
          <p:nvPr/>
        </p:nvSpPr>
        <p:spPr>
          <a:xfrm rot="887923">
            <a:off x="13475833" y="-8787301"/>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4" name="Freeform 4"/>
          <p:cNvSpPr/>
          <p:nvPr/>
        </p:nvSpPr>
        <p:spPr>
          <a:xfrm rot="887923">
            <a:off x="-5959915" y="5110965"/>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Freeform 5"/>
          <p:cNvSpPr/>
          <p:nvPr/>
        </p:nvSpPr>
        <p:spPr>
          <a:xfrm>
            <a:off x="1826361" y="3453991"/>
            <a:ext cx="9752965" cy="1032847"/>
          </a:xfrm>
          <a:custGeom>
            <a:avLst/>
            <a:gdLst/>
            <a:ahLst/>
            <a:cxnLst/>
            <a:rect l="l" t="t" r="r" b="b"/>
            <a:pathLst>
              <a:path w="9752965" h="1032847">
                <a:moveTo>
                  <a:pt x="0" y="0"/>
                </a:moveTo>
                <a:lnTo>
                  <a:pt x="9752965" y="0"/>
                </a:lnTo>
                <a:lnTo>
                  <a:pt x="9752965" y="1032848"/>
                </a:lnTo>
                <a:lnTo>
                  <a:pt x="0" y="1032848"/>
                </a:lnTo>
                <a:lnTo>
                  <a:pt x="0" y="0"/>
                </a:lnTo>
                <a:close/>
              </a:path>
            </a:pathLst>
          </a:custGeom>
          <a:blipFill>
            <a:blip r:embed="rId7"/>
            <a:stretch>
              <a:fillRect t="-86495"/>
            </a:stretch>
          </a:blipFill>
        </p:spPr>
        <p:txBody>
          <a:bodyPr/>
          <a:lstStyle/>
          <a:p>
            <a:endParaRPr lang="en-IN"/>
          </a:p>
        </p:txBody>
      </p:sp>
      <p:grpSp>
        <p:nvGrpSpPr>
          <p:cNvPr id="6" name="Group 6"/>
          <p:cNvGrpSpPr/>
          <p:nvPr/>
        </p:nvGrpSpPr>
        <p:grpSpPr>
          <a:xfrm>
            <a:off x="1427530" y="1344637"/>
            <a:ext cx="15432939" cy="3798863"/>
            <a:chOff x="0" y="0"/>
            <a:chExt cx="5913027" cy="1455509"/>
          </a:xfrm>
        </p:grpSpPr>
        <p:sp>
          <p:nvSpPr>
            <p:cNvPr id="7" name="Freeform 7"/>
            <p:cNvSpPr/>
            <p:nvPr/>
          </p:nvSpPr>
          <p:spPr>
            <a:xfrm>
              <a:off x="0" y="0"/>
              <a:ext cx="5913027" cy="1455509"/>
            </a:xfrm>
            <a:custGeom>
              <a:avLst/>
              <a:gdLst/>
              <a:ahLst/>
              <a:cxnLst/>
              <a:rect l="l" t="t" r="r" b="b"/>
              <a:pathLst>
                <a:path w="5913027" h="1455509">
                  <a:moveTo>
                    <a:pt x="0" y="0"/>
                  </a:moveTo>
                  <a:lnTo>
                    <a:pt x="5913027" y="0"/>
                  </a:lnTo>
                  <a:lnTo>
                    <a:pt x="5913027" y="1455509"/>
                  </a:lnTo>
                  <a:lnTo>
                    <a:pt x="0" y="1455509"/>
                  </a:lnTo>
                  <a:close/>
                </a:path>
              </a:pathLst>
            </a:custGeom>
            <a:solidFill>
              <a:srgbClr val="EFEFEF"/>
            </a:solidFill>
          </p:spPr>
          <p:txBody>
            <a:bodyPr/>
            <a:lstStyle/>
            <a:p>
              <a:endParaRPr lang="en-IN"/>
            </a:p>
          </p:txBody>
        </p:sp>
        <p:sp>
          <p:nvSpPr>
            <p:cNvPr id="8" name="TextBox 8"/>
            <p:cNvSpPr txBox="1"/>
            <p:nvPr/>
          </p:nvSpPr>
          <p:spPr>
            <a:xfrm>
              <a:off x="0" y="-19050"/>
              <a:ext cx="5913027" cy="1474559"/>
            </a:xfrm>
            <a:prstGeom prst="rect">
              <a:avLst/>
            </a:prstGeom>
          </p:spPr>
          <p:txBody>
            <a:bodyPr lIns="50800" tIns="50800" rIns="50800" bIns="50800" rtlCol="0" anchor="ctr"/>
            <a:lstStyle/>
            <a:p>
              <a:pPr algn="ctr">
                <a:lnSpc>
                  <a:spcPts val="2859"/>
                </a:lnSpc>
              </a:pPr>
              <a:endParaRPr/>
            </a:p>
          </p:txBody>
        </p:sp>
      </p:grpSp>
      <p:sp>
        <p:nvSpPr>
          <p:cNvPr id="9" name="TextBox 9"/>
          <p:cNvSpPr txBox="1"/>
          <p:nvPr/>
        </p:nvSpPr>
        <p:spPr>
          <a:xfrm>
            <a:off x="1826361" y="2421373"/>
            <a:ext cx="14238369" cy="2310940"/>
          </a:xfrm>
          <a:prstGeom prst="rect">
            <a:avLst/>
          </a:prstGeom>
        </p:spPr>
        <p:txBody>
          <a:bodyPr lIns="0" tIns="0" rIns="0" bIns="0" rtlCol="0" anchor="t">
            <a:spAutoFit/>
          </a:bodyPr>
          <a:lstStyle/>
          <a:p>
            <a:pPr algn="l">
              <a:lnSpc>
                <a:spcPts val="3050"/>
              </a:lnSpc>
            </a:pPr>
            <a:r>
              <a:rPr lang="en-US" sz="2210" spc="216">
                <a:solidFill>
                  <a:srgbClr val="231F20"/>
                </a:solidFill>
                <a:latin typeface="DM Sans Bold"/>
              </a:rPr>
              <a:t>Date</a:t>
            </a:r>
            <a:r>
              <a:rPr lang="en-US" sz="2210" spc="216">
                <a:solidFill>
                  <a:srgbClr val="231F20"/>
                </a:solidFill>
                <a:latin typeface="DM Sans"/>
              </a:rPr>
              <a:t>: A unique identifier for each trading day.</a:t>
            </a:r>
          </a:p>
          <a:p>
            <a:pPr algn="l">
              <a:lnSpc>
                <a:spcPts val="3050"/>
              </a:lnSpc>
            </a:pPr>
            <a:r>
              <a:rPr lang="en-US" sz="2210" spc="216">
                <a:solidFill>
                  <a:srgbClr val="231F20"/>
                </a:solidFill>
                <a:latin typeface="DM Sans Bold"/>
              </a:rPr>
              <a:t>Close: </a:t>
            </a:r>
            <a:r>
              <a:rPr lang="en-US" sz="2210" spc="216">
                <a:solidFill>
                  <a:srgbClr val="231F20"/>
                </a:solidFill>
                <a:latin typeface="DM Sans"/>
              </a:rPr>
              <a:t>Closing price of gold on the respective date.</a:t>
            </a:r>
          </a:p>
          <a:p>
            <a:pPr algn="l">
              <a:lnSpc>
                <a:spcPts val="3050"/>
              </a:lnSpc>
            </a:pPr>
            <a:r>
              <a:rPr lang="en-US" sz="2210" spc="216">
                <a:solidFill>
                  <a:srgbClr val="231F20"/>
                </a:solidFill>
                <a:latin typeface="DM Sans Bold"/>
              </a:rPr>
              <a:t>Volume: </a:t>
            </a:r>
            <a:r>
              <a:rPr lang="en-US" sz="2210" spc="216">
                <a:solidFill>
                  <a:srgbClr val="231F20"/>
                </a:solidFill>
                <a:latin typeface="DM Sans"/>
              </a:rPr>
              <a:t>Gold trading volume on the corresponding date.</a:t>
            </a:r>
          </a:p>
          <a:p>
            <a:pPr algn="l">
              <a:lnSpc>
                <a:spcPts val="3050"/>
              </a:lnSpc>
            </a:pPr>
            <a:r>
              <a:rPr lang="en-US" sz="2210" spc="216">
                <a:solidFill>
                  <a:srgbClr val="231F20"/>
                </a:solidFill>
                <a:latin typeface="DM Sans Bold"/>
              </a:rPr>
              <a:t>Open: </a:t>
            </a:r>
            <a:r>
              <a:rPr lang="en-US" sz="2210" spc="216">
                <a:solidFill>
                  <a:srgbClr val="231F20"/>
                </a:solidFill>
                <a:latin typeface="DM Sans"/>
              </a:rPr>
              <a:t>Opening price of gold on the respective date.</a:t>
            </a:r>
          </a:p>
          <a:p>
            <a:pPr algn="l">
              <a:lnSpc>
                <a:spcPts val="3050"/>
              </a:lnSpc>
            </a:pPr>
            <a:r>
              <a:rPr lang="en-US" sz="2210" spc="216">
                <a:solidFill>
                  <a:srgbClr val="231F20"/>
                </a:solidFill>
                <a:latin typeface="DM Sans Bold"/>
              </a:rPr>
              <a:t>High: </a:t>
            </a:r>
            <a:r>
              <a:rPr lang="en-US" sz="2210" spc="216">
                <a:solidFill>
                  <a:srgbClr val="231F20"/>
                </a:solidFill>
                <a:latin typeface="DM Sans"/>
              </a:rPr>
              <a:t>The highest recorded price of gold during the trading day.</a:t>
            </a:r>
          </a:p>
          <a:p>
            <a:pPr marL="0" lvl="0" indent="0" algn="l">
              <a:lnSpc>
                <a:spcPts val="3050"/>
              </a:lnSpc>
              <a:spcBef>
                <a:spcPct val="0"/>
              </a:spcBef>
            </a:pPr>
            <a:r>
              <a:rPr lang="en-US" sz="2210" spc="216">
                <a:solidFill>
                  <a:srgbClr val="231F20"/>
                </a:solidFill>
                <a:latin typeface="DM Sans Bold"/>
              </a:rPr>
              <a:t>Low: </a:t>
            </a:r>
            <a:r>
              <a:rPr lang="en-US" sz="2210" spc="216">
                <a:solidFill>
                  <a:srgbClr val="231F20"/>
                </a:solidFill>
                <a:latin typeface="DM Sans"/>
              </a:rPr>
              <a:t>The lowest price recorded for gold in the trading day.</a:t>
            </a:r>
          </a:p>
        </p:txBody>
      </p:sp>
      <p:sp>
        <p:nvSpPr>
          <p:cNvPr id="10" name="TextBox 10"/>
          <p:cNvSpPr txBox="1"/>
          <p:nvPr/>
        </p:nvSpPr>
        <p:spPr>
          <a:xfrm>
            <a:off x="1826361" y="1619859"/>
            <a:ext cx="5790503" cy="476080"/>
          </a:xfrm>
          <a:prstGeom prst="rect">
            <a:avLst/>
          </a:prstGeom>
        </p:spPr>
        <p:txBody>
          <a:bodyPr lIns="0" tIns="0" rIns="0" bIns="0" rtlCol="0" anchor="t">
            <a:spAutoFit/>
          </a:bodyPr>
          <a:lstStyle/>
          <a:p>
            <a:pPr algn="l">
              <a:lnSpc>
                <a:spcPts val="4035"/>
              </a:lnSpc>
            </a:pPr>
            <a:r>
              <a:rPr lang="en-US" sz="2924" spc="286">
                <a:solidFill>
                  <a:srgbClr val="231F20"/>
                </a:solidFill>
                <a:latin typeface="DM Sans Bold"/>
              </a:rPr>
              <a:t>FEATURES:</a:t>
            </a:r>
          </a:p>
        </p:txBody>
      </p:sp>
      <p:sp>
        <p:nvSpPr>
          <p:cNvPr id="11" name="Freeform 11"/>
          <p:cNvSpPr/>
          <p:nvPr/>
        </p:nvSpPr>
        <p:spPr>
          <a:xfrm>
            <a:off x="1826361" y="7568791"/>
            <a:ext cx="9752965" cy="1032847"/>
          </a:xfrm>
          <a:custGeom>
            <a:avLst/>
            <a:gdLst/>
            <a:ahLst/>
            <a:cxnLst/>
            <a:rect l="l" t="t" r="r" b="b"/>
            <a:pathLst>
              <a:path w="9752965" h="1032847">
                <a:moveTo>
                  <a:pt x="0" y="0"/>
                </a:moveTo>
                <a:lnTo>
                  <a:pt x="9752965" y="0"/>
                </a:lnTo>
                <a:lnTo>
                  <a:pt x="9752965" y="1032848"/>
                </a:lnTo>
                <a:lnTo>
                  <a:pt x="0" y="1032848"/>
                </a:lnTo>
                <a:lnTo>
                  <a:pt x="0" y="0"/>
                </a:lnTo>
                <a:close/>
              </a:path>
            </a:pathLst>
          </a:custGeom>
          <a:blipFill>
            <a:blip r:embed="rId7"/>
            <a:stretch>
              <a:fillRect t="-86495"/>
            </a:stretch>
          </a:blipFill>
        </p:spPr>
        <p:txBody>
          <a:bodyPr/>
          <a:lstStyle/>
          <a:p>
            <a:endParaRPr lang="en-IN"/>
          </a:p>
        </p:txBody>
      </p:sp>
      <p:grpSp>
        <p:nvGrpSpPr>
          <p:cNvPr id="12" name="Group 12"/>
          <p:cNvGrpSpPr/>
          <p:nvPr/>
        </p:nvGrpSpPr>
        <p:grpSpPr>
          <a:xfrm>
            <a:off x="1427530" y="5978301"/>
            <a:ext cx="15432939" cy="1745964"/>
            <a:chOff x="0" y="0"/>
            <a:chExt cx="5913027" cy="668955"/>
          </a:xfrm>
        </p:grpSpPr>
        <p:sp>
          <p:nvSpPr>
            <p:cNvPr id="13" name="Freeform 13"/>
            <p:cNvSpPr/>
            <p:nvPr/>
          </p:nvSpPr>
          <p:spPr>
            <a:xfrm>
              <a:off x="0" y="0"/>
              <a:ext cx="5913027" cy="668955"/>
            </a:xfrm>
            <a:custGeom>
              <a:avLst/>
              <a:gdLst/>
              <a:ahLst/>
              <a:cxnLst/>
              <a:rect l="l" t="t" r="r" b="b"/>
              <a:pathLst>
                <a:path w="5913027" h="668955">
                  <a:moveTo>
                    <a:pt x="0" y="0"/>
                  </a:moveTo>
                  <a:lnTo>
                    <a:pt x="5913027" y="0"/>
                  </a:lnTo>
                  <a:lnTo>
                    <a:pt x="5913027" y="668955"/>
                  </a:lnTo>
                  <a:lnTo>
                    <a:pt x="0" y="668955"/>
                  </a:lnTo>
                  <a:close/>
                </a:path>
              </a:pathLst>
            </a:custGeom>
            <a:solidFill>
              <a:srgbClr val="EFEFEF"/>
            </a:solidFill>
          </p:spPr>
          <p:txBody>
            <a:bodyPr/>
            <a:lstStyle/>
            <a:p>
              <a:endParaRPr lang="en-IN"/>
            </a:p>
          </p:txBody>
        </p:sp>
        <p:sp>
          <p:nvSpPr>
            <p:cNvPr id="14" name="TextBox 14"/>
            <p:cNvSpPr txBox="1"/>
            <p:nvPr/>
          </p:nvSpPr>
          <p:spPr>
            <a:xfrm>
              <a:off x="0" y="-19050"/>
              <a:ext cx="5913027" cy="688005"/>
            </a:xfrm>
            <a:prstGeom prst="rect">
              <a:avLst/>
            </a:prstGeom>
          </p:spPr>
          <p:txBody>
            <a:bodyPr lIns="50800" tIns="50800" rIns="50800" bIns="50800" rtlCol="0" anchor="ctr"/>
            <a:lstStyle/>
            <a:p>
              <a:pPr algn="ctr">
                <a:lnSpc>
                  <a:spcPts val="2859"/>
                </a:lnSpc>
              </a:pPr>
              <a:endParaRPr/>
            </a:p>
          </p:txBody>
        </p:sp>
      </p:grpSp>
      <p:sp>
        <p:nvSpPr>
          <p:cNvPr id="15" name="TextBox 15"/>
          <p:cNvSpPr txBox="1"/>
          <p:nvPr/>
        </p:nvSpPr>
        <p:spPr>
          <a:xfrm>
            <a:off x="1826361" y="7098753"/>
            <a:ext cx="14238369" cy="382736"/>
          </a:xfrm>
          <a:prstGeom prst="rect">
            <a:avLst/>
          </a:prstGeom>
        </p:spPr>
        <p:txBody>
          <a:bodyPr lIns="0" tIns="0" rIns="0" bIns="0" rtlCol="0" anchor="t">
            <a:spAutoFit/>
          </a:bodyPr>
          <a:lstStyle/>
          <a:p>
            <a:pPr marL="0" lvl="0" indent="0" algn="l">
              <a:lnSpc>
                <a:spcPts val="3050"/>
              </a:lnSpc>
              <a:spcBef>
                <a:spcPct val="0"/>
              </a:spcBef>
            </a:pPr>
            <a:r>
              <a:rPr lang="en-US" sz="2210" spc="216">
                <a:solidFill>
                  <a:srgbClr val="231F20"/>
                </a:solidFill>
                <a:latin typeface="DM Sans Bold"/>
              </a:rPr>
              <a:t>Close: </a:t>
            </a:r>
            <a:r>
              <a:rPr lang="en-US" sz="2210" spc="216">
                <a:solidFill>
                  <a:srgbClr val="231F20"/>
                </a:solidFill>
                <a:latin typeface="DM Sans"/>
              </a:rPr>
              <a:t>Closing price of gold on the respective date.</a:t>
            </a:r>
          </a:p>
        </p:txBody>
      </p:sp>
      <p:sp>
        <p:nvSpPr>
          <p:cNvPr id="16" name="TextBox 16"/>
          <p:cNvSpPr txBox="1"/>
          <p:nvPr/>
        </p:nvSpPr>
        <p:spPr>
          <a:xfrm>
            <a:off x="1826361" y="6185845"/>
            <a:ext cx="5790503" cy="476080"/>
          </a:xfrm>
          <a:prstGeom prst="rect">
            <a:avLst/>
          </a:prstGeom>
        </p:spPr>
        <p:txBody>
          <a:bodyPr lIns="0" tIns="0" rIns="0" bIns="0" rtlCol="0" anchor="t">
            <a:spAutoFit/>
          </a:bodyPr>
          <a:lstStyle/>
          <a:p>
            <a:pPr algn="l">
              <a:lnSpc>
                <a:spcPts val="4035"/>
              </a:lnSpc>
            </a:pPr>
            <a:r>
              <a:rPr lang="en-US" sz="2924" spc="286">
                <a:solidFill>
                  <a:srgbClr val="231F20"/>
                </a:solidFill>
                <a:latin typeface="DM Sans Bold"/>
              </a:rPr>
              <a:t>TARGET VARIABLE:</a:t>
            </a:r>
          </a:p>
        </p:txBody>
      </p:sp>
      <p:sp>
        <p:nvSpPr>
          <p:cNvPr id="17" name="Freeform 17"/>
          <p:cNvSpPr/>
          <p:nvPr/>
        </p:nvSpPr>
        <p:spPr>
          <a:xfrm>
            <a:off x="1427530" y="5105373"/>
            <a:ext cx="9752965" cy="1032847"/>
          </a:xfrm>
          <a:custGeom>
            <a:avLst/>
            <a:gdLst/>
            <a:ahLst/>
            <a:cxnLst/>
            <a:rect l="l" t="t" r="r" b="b"/>
            <a:pathLst>
              <a:path w="9752965" h="1032847">
                <a:moveTo>
                  <a:pt x="0" y="0"/>
                </a:moveTo>
                <a:lnTo>
                  <a:pt x="9752965" y="0"/>
                </a:lnTo>
                <a:lnTo>
                  <a:pt x="9752965" y="1032847"/>
                </a:lnTo>
                <a:lnTo>
                  <a:pt x="0" y="1032847"/>
                </a:lnTo>
                <a:lnTo>
                  <a:pt x="0" y="0"/>
                </a:lnTo>
                <a:close/>
              </a:path>
            </a:pathLst>
          </a:custGeom>
          <a:blipFill>
            <a:blip r:embed="rId7"/>
            <a:stretch>
              <a:fillRect t="-86495"/>
            </a:stretch>
          </a:blipFill>
        </p:spPr>
        <p:txBody>
          <a:bodyPr/>
          <a:lstStyle/>
          <a:p>
            <a:endParaRPr lang="en-IN"/>
          </a:p>
        </p:txBody>
      </p:sp>
      <p:pic>
        <p:nvPicPr>
          <p:cNvPr id="38" name="Audio 37">
            <a:hlinkClick r:id="" action="ppaction://media"/>
            <a:extLst>
              <a:ext uri="{FF2B5EF4-FFF2-40B4-BE49-F238E27FC236}">
                <a16:creationId xmlns:a16="http://schemas.microsoft.com/office/drawing/2014/main" id="{3E7B625A-4824-0056-971F-A13BF980C4D1}"/>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2091"/>
    </mc:Choice>
    <mc:Fallback xmlns="">
      <p:transition spd="slow" advTm="32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3810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4"/>
            <a:stretch>
              <a:fillRect t="-38888" b="-38888"/>
            </a:stretch>
          </a:blipFill>
        </p:spPr>
        <p:txBody>
          <a:bodyPr/>
          <a:lstStyle/>
          <a:p>
            <a:endParaRPr lang="en-IN"/>
          </a:p>
        </p:txBody>
      </p:sp>
      <p:grpSp>
        <p:nvGrpSpPr>
          <p:cNvPr id="3" name="Group 3"/>
          <p:cNvGrpSpPr/>
          <p:nvPr/>
        </p:nvGrpSpPr>
        <p:grpSpPr>
          <a:xfrm>
            <a:off x="0" y="0"/>
            <a:ext cx="18288000" cy="3627524"/>
            <a:chOff x="0" y="0"/>
            <a:chExt cx="4816593" cy="955397"/>
          </a:xfrm>
        </p:grpSpPr>
        <p:sp>
          <p:nvSpPr>
            <p:cNvPr id="4" name="Freeform 4"/>
            <p:cNvSpPr/>
            <p:nvPr/>
          </p:nvSpPr>
          <p:spPr>
            <a:xfrm>
              <a:off x="0" y="0"/>
              <a:ext cx="4816592" cy="955397"/>
            </a:xfrm>
            <a:custGeom>
              <a:avLst/>
              <a:gdLst/>
              <a:ahLst/>
              <a:cxnLst/>
              <a:rect l="l" t="t" r="r" b="b"/>
              <a:pathLst>
                <a:path w="4816592" h="955397">
                  <a:moveTo>
                    <a:pt x="0" y="0"/>
                  </a:moveTo>
                  <a:lnTo>
                    <a:pt x="4816592" y="0"/>
                  </a:lnTo>
                  <a:lnTo>
                    <a:pt x="4816592" y="955397"/>
                  </a:lnTo>
                  <a:lnTo>
                    <a:pt x="0" y="955397"/>
                  </a:lnTo>
                  <a:close/>
                </a:path>
              </a:pathLst>
            </a:custGeom>
            <a:solidFill>
              <a:srgbClr val="1A1A1A"/>
            </a:solidFill>
          </p:spPr>
          <p:txBody>
            <a:bodyPr/>
            <a:lstStyle/>
            <a:p>
              <a:endParaRPr lang="en-IN"/>
            </a:p>
          </p:txBody>
        </p:sp>
        <p:sp>
          <p:nvSpPr>
            <p:cNvPr id="5" name="TextBox 5"/>
            <p:cNvSpPr txBox="1"/>
            <p:nvPr/>
          </p:nvSpPr>
          <p:spPr>
            <a:xfrm>
              <a:off x="0" y="-19050"/>
              <a:ext cx="4816593" cy="974447"/>
            </a:xfrm>
            <a:prstGeom prst="rect">
              <a:avLst/>
            </a:prstGeom>
          </p:spPr>
          <p:txBody>
            <a:bodyPr lIns="50800" tIns="50800" rIns="50800" bIns="50800" rtlCol="0" anchor="ctr"/>
            <a:lstStyle/>
            <a:p>
              <a:pPr algn="ctr">
                <a:lnSpc>
                  <a:spcPts val="2859"/>
                </a:lnSpc>
              </a:pPr>
              <a:endParaRPr/>
            </a:p>
          </p:txBody>
        </p:sp>
      </p:grpSp>
      <p:sp>
        <p:nvSpPr>
          <p:cNvPr id="6" name="Freeform 6"/>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7" name="Freeform 7"/>
          <p:cNvSpPr/>
          <p:nvPr/>
        </p:nvSpPr>
        <p:spPr>
          <a:xfrm>
            <a:off x="-2851369"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8" name="Freeform 8"/>
          <p:cNvSpPr/>
          <p:nvPr/>
        </p:nvSpPr>
        <p:spPr>
          <a:xfrm>
            <a:off x="277773" y="3627524"/>
            <a:ext cx="8115665" cy="3924742"/>
          </a:xfrm>
          <a:custGeom>
            <a:avLst/>
            <a:gdLst/>
            <a:ahLst/>
            <a:cxnLst/>
            <a:rect l="l" t="t" r="r" b="b"/>
            <a:pathLst>
              <a:path w="8115665" h="3924742">
                <a:moveTo>
                  <a:pt x="0" y="0"/>
                </a:moveTo>
                <a:lnTo>
                  <a:pt x="8115665" y="0"/>
                </a:lnTo>
                <a:lnTo>
                  <a:pt x="8115665" y="3924741"/>
                </a:lnTo>
                <a:lnTo>
                  <a:pt x="0" y="3924741"/>
                </a:lnTo>
                <a:lnTo>
                  <a:pt x="0" y="0"/>
                </a:lnTo>
                <a:close/>
              </a:path>
            </a:pathLst>
          </a:custGeom>
          <a:blipFill>
            <a:blip r:embed="rId7"/>
            <a:stretch>
              <a:fillRect t="-598" r="-6073"/>
            </a:stretch>
          </a:blipFill>
        </p:spPr>
        <p:txBody>
          <a:bodyPr/>
          <a:lstStyle/>
          <a:p>
            <a:endParaRPr lang="en-IN"/>
          </a:p>
        </p:txBody>
      </p:sp>
      <p:sp>
        <p:nvSpPr>
          <p:cNvPr id="9" name="Freeform 9"/>
          <p:cNvSpPr/>
          <p:nvPr/>
        </p:nvSpPr>
        <p:spPr>
          <a:xfrm>
            <a:off x="277773" y="7552265"/>
            <a:ext cx="8396024" cy="2177860"/>
          </a:xfrm>
          <a:custGeom>
            <a:avLst/>
            <a:gdLst/>
            <a:ahLst/>
            <a:cxnLst/>
            <a:rect l="l" t="t" r="r" b="b"/>
            <a:pathLst>
              <a:path w="8396024" h="2177860">
                <a:moveTo>
                  <a:pt x="0" y="0"/>
                </a:moveTo>
                <a:lnTo>
                  <a:pt x="8396025" y="0"/>
                </a:lnTo>
                <a:lnTo>
                  <a:pt x="8396025" y="2177860"/>
                </a:lnTo>
                <a:lnTo>
                  <a:pt x="0" y="2177860"/>
                </a:lnTo>
                <a:lnTo>
                  <a:pt x="0" y="0"/>
                </a:lnTo>
                <a:close/>
              </a:path>
            </a:pathLst>
          </a:custGeom>
          <a:blipFill>
            <a:blip r:embed="rId8"/>
            <a:stretch>
              <a:fillRect/>
            </a:stretch>
          </a:blipFill>
        </p:spPr>
        <p:txBody>
          <a:bodyPr/>
          <a:lstStyle/>
          <a:p>
            <a:endParaRPr lang="en-IN"/>
          </a:p>
        </p:txBody>
      </p:sp>
      <p:sp>
        <p:nvSpPr>
          <p:cNvPr id="10" name="Freeform 10"/>
          <p:cNvSpPr/>
          <p:nvPr/>
        </p:nvSpPr>
        <p:spPr>
          <a:xfrm>
            <a:off x="8827669" y="3627524"/>
            <a:ext cx="7917250" cy="3181408"/>
          </a:xfrm>
          <a:custGeom>
            <a:avLst/>
            <a:gdLst/>
            <a:ahLst/>
            <a:cxnLst/>
            <a:rect l="l" t="t" r="r" b="b"/>
            <a:pathLst>
              <a:path w="7917250" h="3181408">
                <a:moveTo>
                  <a:pt x="0" y="0"/>
                </a:moveTo>
                <a:lnTo>
                  <a:pt x="7917250" y="0"/>
                </a:lnTo>
                <a:lnTo>
                  <a:pt x="7917250" y="3181408"/>
                </a:lnTo>
                <a:lnTo>
                  <a:pt x="0" y="3181408"/>
                </a:lnTo>
                <a:lnTo>
                  <a:pt x="0" y="0"/>
                </a:lnTo>
                <a:close/>
              </a:path>
            </a:pathLst>
          </a:custGeom>
          <a:blipFill>
            <a:blip r:embed="rId9"/>
            <a:stretch>
              <a:fillRect/>
            </a:stretch>
          </a:blipFill>
        </p:spPr>
        <p:txBody>
          <a:bodyPr/>
          <a:lstStyle/>
          <a:p>
            <a:endParaRPr lang="en-IN"/>
          </a:p>
        </p:txBody>
      </p:sp>
      <p:sp>
        <p:nvSpPr>
          <p:cNvPr id="11" name="Freeform 11"/>
          <p:cNvSpPr/>
          <p:nvPr/>
        </p:nvSpPr>
        <p:spPr>
          <a:xfrm>
            <a:off x="8827669" y="6808932"/>
            <a:ext cx="4940323" cy="3821310"/>
          </a:xfrm>
          <a:custGeom>
            <a:avLst/>
            <a:gdLst/>
            <a:ahLst/>
            <a:cxnLst/>
            <a:rect l="l" t="t" r="r" b="b"/>
            <a:pathLst>
              <a:path w="4940323" h="3821310">
                <a:moveTo>
                  <a:pt x="0" y="0"/>
                </a:moveTo>
                <a:lnTo>
                  <a:pt x="4940324" y="0"/>
                </a:lnTo>
                <a:lnTo>
                  <a:pt x="4940324" y="3821310"/>
                </a:lnTo>
                <a:lnTo>
                  <a:pt x="0" y="3821310"/>
                </a:lnTo>
                <a:lnTo>
                  <a:pt x="0" y="0"/>
                </a:lnTo>
                <a:close/>
              </a:path>
            </a:pathLst>
          </a:custGeom>
          <a:blipFill>
            <a:blip r:embed="rId10"/>
            <a:stretch>
              <a:fillRect/>
            </a:stretch>
          </a:blipFill>
        </p:spPr>
        <p:txBody>
          <a:bodyPr/>
          <a:lstStyle/>
          <a:p>
            <a:endParaRPr lang="en-IN"/>
          </a:p>
        </p:txBody>
      </p:sp>
      <p:sp>
        <p:nvSpPr>
          <p:cNvPr id="12" name="TextBox 12"/>
          <p:cNvSpPr txBox="1"/>
          <p:nvPr/>
        </p:nvSpPr>
        <p:spPr>
          <a:xfrm>
            <a:off x="3533064" y="334176"/>
            <a:ext cx="10906040" cy="1005840"/>
          </a:xfrm>
          <a:prstGeom prst="rect">
            <a:avLst/>
          </a:prstGeom>
        </p:spPr>
        <p:txBody>
          <a:bodyPr lIns="0" tIns="0" rIns="0" bIns="0" rtlCol="0" anchor="t">
            <a:spAutoFit/>
          </a:bodyPr>
          <a:lstStyle/>
          <a:p>
            <a:pPr algn="ctr">
              <a:lnSpc>
                <a:spcPts val="8280"/>
              </a:lnSpc>
            </a:pPr>
            <a:r>
              <a:rPr lang="en-US" sz="6000" spc="588">
                <a:solidFill>
                  <a:srgbClr val="FFFFFF"/>
                </a:solidFill>
                <a:latin typeface="Oswald Bold"/>
              </a:rPr>
              <a:t>DATA PREPROCESSING:</a:t>
            </a:r>
          </a:p>
        </p:txBody>
      </p:sp>
      <p:sp>
        <p:nvSpPr>
          <p:cNvPr id="13" name="TextBox 13"/>
          <p:cNvSpPr txBox="1"/>
          <p:nvPr/>
        </p:nvSpPr>
        <p:spPr>
          <a:xfrm>
            <a:off x="1457607" y="1675202"/>
            <a:ext cx="15485584" cy="1721240"/>
          </a:xfrm>
          <a:prstGeom prst="rect">
            <a:avLst/>
          </a:prstGeom>
        </p:spPr>
        <p:txBody>
          <a:bodyPr lIns="0" tIns="0" rIns="0" bIns="0" rtlCol="0" anchor="t">
            <a:spAutoFit/>
          </a:bodyPr>
          <a:lstStyle/>
          <a:p>
            <a:pPr algn="ctr">
              <a:lnSpc>
                <a:spcPts val="4554"/>
              </a:lnSpc>
            </a:pPr>
            <a:r>
              <a:rPr lang="en-US" sz="3300" spc="323" dirty="0">
                <a:solidFill>
                  <a:srgbClr val="FFFFFF"/>
                </a:solidFill>
                <a:latin typeface="Oswald"/>
              </a:rPr>
              <a:t>Imported necessary tools and library and loaded dataset by using pandas. Perform data cleaning activity by Checking missing values, remove irrelevant column.</a:t>
            </a:r>
          </a:p>
        </p:txBody>
      </p:sp>
      <p:pic>
        <p:nvPicPr>
          <p:cNvPr id="35" name="Audio 34">
            <a:hlinkClick r:id="" action="ppaction://media"/>
            <a:extLst>
              <a:ext uri="{FF2B5EF4-FFF2-40B4-BE49-F238E27FC236}">
                <a16:creationId xmlns:a16="http://schemas.microsoft.com/office/drawing/2014/main" id="{357AE3DA-66CB-D301-E4C1-98200A096F1F}"/>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6702"/>
    </mc:Choice>
    <mc:Fallback xmlns="">
      <p:transition spd="slow" advTm="167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4"/>
            <a:stretch>
              <a:fillRect t="-38888" b="-38888"/>
            </a:stretch>
          </a:blipFill>
        </p:spPr>
        <p:txBody>
          <a:bodyPr/>
          <a:lstStyle/>
          <a:p>
            <a:endParaRPr lang="en-IN"/>
          </a:p>
        </p:txBody>
      </p:sp>
      <p:sp>
        <p:nvSpPr>
          <p:cNvPr id="3" name="Freeform 3"/>
          <p:cNvSpPr/>
          <p:nvPr/>
        </p:nvSpPr>
        <p:spPr>
          <a:xfrm>
            <a:off x="14479722" y="-4833750"/>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4" name="Freeform 4"/>
          <p:cNvSpPr/>
          <p:nvPr/>
        </p:nvSpPr>
        <p:spPr>
          <a:xfrm rot="-4176364">
            <a:off x="-4105129" y="6530238"/>
            <a:ext cx="7616557" cy="7815497"/>
          </a:xfrm>
          <a:custGeom>
            <a:avLst/>
            <a:gdLst/>
            <a:ahLst/>
            <a:cxnLst/>
            <a:rect l="l" t="t" r="r" b="b"/>
            <a:pathLst>
              <a:path w="7616557" h="7815497">
                <a:moveTo>
                  <a:pt x="0" y="0"/>
                </a:moveTo>
                <a:lnTo>
                  <a:pt x="7616556" y="0"/>
                </a:lnTo>
                <a:lnTo>
                  <a:pt x="7616556" y="7815496"/>
                </a:lnTo>
                <a:lnTo>
                  <a:pt x="0" y="781549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Freeform 5"/>
          <p:cNvSpPr/>
          <p:nvPr/>
        </p:nvSpPr>
        <p:spPr>
          <a:xfrm>
            <a:off x="1782887" y="2981747"/>
            <a:ext cx="14722225" cy="6690896"/>
          </a:xfrm>
          <a:custGeom>
            <a:avLst/>
            <a:gdLst/>
            <a:ahLst/>
            <a:cxnLst/>
            <a:rect l="l" t="t" r="r" b="b"/>
            <a:pathLst>
              <a:path w="14722225" h="6690896">
                <a:moveTo>
                  <a:pt x="0" y="0"/>
                </a:moveTo>
                <a:lnTo>
                  <a:pt x="14722226" y="0"/>
                </a:lnTo>
                <a:lnTo>
                  <a:pt x="14722226" y="6690897"/>
                </a:lnTo>
                <a:lnTo>
                  <a:pt x="0" y="6690897"/>
                </a:lnTo>
                <a:lnTo>
                  <a:pt x="0" y="0"/>
                </a:lnTo>
                <a:close/>
              </a:path>
            </a:pathLst>
          </a:custGeom>
          <a:blipFill>
            <a:blip r:embed="rId7"/>
            <a:stretch>
              <a:fillRect/>
            </a:stretch>
          </a:blipFill>
        </p:spPr>
        <p:txBody>
          <a:bodyPr/>
          <a:lstStyle/>
          <a:p>
            <a:endParaRPr lang="en-IN"/>
          </a:p>
        </p:txBody>
      </p:sp>
      <p:sp>
        <p:nvSpPr>
          <p:cNvPr id="6" name="TextBox 6"/>
          <p:cNvSpPr txBox="1"/>
          <p:nvPr/>
        </p:nvSpPr>
        <p:spPr>
          <a:xfrm>
            <a:off x="1393570" y="265277"/>
            <a:ext cx="15500859" cy="2378080"/>
          </a:xfrm>
          <a:prstGeom prst="rect">
            <a:avLst/>
          </a:prstGeom>
        </p:spPr>
        <p:txBody>
          <a:bodyPr lIns="0" tIns="0" rIns="0" bIns="0" rtlCol="0" anchor="t">
            <a:spAutoFit/>
          </a:bodyPr>
          <a:lstStyle/>
          <a:p>
            <a:pPr algn="ctr">
              <a:lnSpc>
                <a:spcPts val="9587"/>
              </a:lnSpc>
            </a:pPr>
            <a:r>
              <a:rPr lang="en-US" sz="6947" spc="368">
                <a:solidFill>
                  <a:srgbClr val="231F20"/>
                </a:solidFill>
                <a:latin typeface="Oswald Bold"/>
              </a:rPr>
              <a:t>CLOSE PRICE OF GOLD OVER THE PERIOD</a:t>
            </a:r>
          </a:p>
        </p:txBody>
      </p:sp>
      <p:pic>
        <p:nvPicPr>
          <p:cNvPr id="16" name="Audio 15">
            <a:hlinkClick r:id="" action="ppaction://media"/>
            <a:extLst>
              <a:ext uri="{FF2B5EF4-FFF2-40B4-BE49-F238E27FC236}">
                <a16:creationId xmlns:a16="http://schemas.microsoft.com/office/drawing/2014/main" id="{C846641C-B21E-FC93-7D8F-03E54CF42853}"/>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7258"/>
    </mc:Choice>
    <mc:Fallback xmlns="">
      <p:transition spd="slow" advTm="7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4"/>
            <a:stretch>
              <a:fillRect t="-38888" b="-38888"/>
            </a:stretch>
          </a:blipFill>
        </p:spPr>
        <p:txBody>
          <a:bodyPr/>
          <a:lstStyle/>
          <a:p>
            <a:endParaRPr lang="en-IN"/>
          </a:p>
        </p:txBody>
      </p:sp>
      <p:sp>
        <p:nvSpPr>
          <p:cNvPr id="3" name="Freeform 3"/>
          <p:cNvSpPr/>
          <p:nvPr/>
        </p:nvSpPr>
        <p:spPr>
          <a:xfrm>
            <a:off x="14479722" y="-4833750"/>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4" name="Freeform 4"/>
          <p:cNvSpPr/>
          <p:nvPr/>
        </p:nvSpPr>
        <p:spPr>
          <a:xfrm rot="-4176364">
            <a:off x="-4105129" y="6530238"/>
            <a:ext cx="7616557" cy="7815497"/>
          </a:xfrm>
          <a:custGeom>
            <a:avLst/>
            <a:gdLst/>
            <a:ahLst/>
            <a:cxnLst/>
            <a:rect l="l" t="t" r="r" b="b"/>
            <a:pathLst>
              <a:path w="7616557" h="7815497">
                <a:moveTo>
                  <a:pt x="0" y="0"/>
                </a:moveTo>
                <a:lnTo>
                  <a:pt x="7616556" y="0"/>
                </a:lnTo>
                <a:lnTo>
                  <a:pt x="7616556" y="7815496"/>
                </a:lnTo>
                <a:lnTo>
                  <a:pt x="0" y="781549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Freeform 5"/>
          <p:cNvSpPr/>
          <p:nvPr/>
        </p:nvSpPr>
        <p:spPr>
          <a:xfrm>
            <a:off x="3270796" y="3214298"/>
            <a:ext cx="10864874" cy="7072702"/>
          </a:xfrm>
          <a:custGeom>
            <a:avLst/>
            <a:gdLst/>
            <a:ahLst/>
            <a:cxnLst/>
            <a:rect l="l" t="t" r="r" b="b"/>
            <a:pathLst>
              <a:path w="10864874" h="7072702">
                <a:moveTo>
                  <a:pt x="0" y="0"/>
                </a:moveTo>
                <a:lnTo>
                  <a:pt x="10864874" y="0"/>
                </a:lnTo>
                <a:lnTo>
                  <a:pt x="10864874" y="7072702"/>
                </a:lnTo>
                <a:lnTo>
                  <a:pt x="0" y="7072702"/>
                </a:lnTo>
                <a:lnTo>
                  <a:pt x="0" y="0"/>
                </a:lnTo>
                <a:close/>
              </a:path>
            </a:pathLst>
          </a:custGeom>
          <a:blipFill>
            <a:blip r:embed="rId7"/>
            <a:stretch>
              <a:fillRect/>
            </a:stretch>
          </a:blipFill>
        </p:spPr>
        <p:txBody>
          <a:bodyPr/>
          <a:lstStyle/>
          <a:p>
            <a:endParaRPr lang="en-IN"/>
          </a:p>
        </p:txBody>
      </p:sp>
      <p:sp>
        <p:nvSpPr>
          <p:cNvPr id="6" name="TextBox 6"/>
          <p:cNvSpPr txBox="1"/>
          <p:nvPr/>
        </p:nvSpPr>
        <p:spPr>
          <a:xfrm>
            <a:off x="2926744" y="621129"/>
            <a:ext cx="11552977" cy="1166783"/>
          </a:xfrm>
          <a:prstGeom prst="rect">
            <a:avLst/>
          </a:prstGeom>
        </p:spPr>
        <p:txBody>
          <a:bodyPr lIns="0" tIns="0" rIns="0" bIns="0" rtlCol="0" anchor="t">
            <a:spAutoFit/>
          </a:bodyPr>
          <a:lstStyle/>
          <a:p>
            <a:pPr algn="ctr">
              <a:lnSpc>
                <a:spcPts val="9587"/>
              </a:lnSpc>
            </a:pPr>
            <a:r>
              <a:rPr lang="en-US" sz="6947" spc="368">
                <a:solidFill>
                  <a:srgbClr val="231F20"/>
                </a:solidFill>
                <a:latin typeface="Oswald Bold"/>
              </a:rPr>
              <a:t>YEARLY TIME ANALYSIS:</a:t>
            </a:r>
          </a:p>
        </p:txBody>
      </p:sp>
      <p:sp>
        <p:nvSpPr>
          <p:cNvPr id="7" name="TextBox 7"/>
          <p:cNvSpPr txBox="1"/>
          <p:nvPr/>
        </p:nvSpPr>
        <p:spPr>
          <a:xfrm>
            <a:off x="1584049" y="2234333"/>
            <a:ext cx="14238369" cy="485918"/>
          </a:xfrm>
          <a:prstGeom prst="rect">
            <a:avLst/>
          </a:prstGeom>
        </p:spPr>
        <p:txBody>
          <a:bodyPr lIns="0" tIns="0" rIns="0" bIns="0" rtlCol="0" anchor="t">
            <a:spAutoFit/>
          </a:bodyPr>
          <a:lstStyle/>
          <a:p>
            <a:pPr marL="0" lvl="0" indent="0" algn="ctr">
              <a:lnSpc>
                <a:spcPts val="4016"/>
              </a:lnSpc>
              <a:spcBef>
                <a:spcPct val="0"/>
              </a:spcBef>
            </a:pPr>
            <a:r>
              <a:rPr lang="en-US" sz="2910" spc="285">
                <a:solidFill>
                  <a:srgbClr val="231F20"/>
                </a:solidFill>
                <a:latin typeface="DM Sans Bold"/>
              </a:rPr>
              <a:t>Yearly : </a:t>
            </a:r>
            <a:r>
              <a:rPr lang="en-US" sz="2910" spc="285">
                <a:solidFill>
                  <a:srgbClr val="231F20"/>
                </a:solidFill>
                <a:latin typeface="DM Sans"/>
              </a:rPr>
              <a:t>Gold price are raising by time</a:t>
            </a:r>
          </a:p>
        </p:txBody>
      </p:sp>
      <p:pic>
        <p:nvPicPr>
          <p:cNvPr id="11" name="Audio 10">
            <a:hlinkClick r:id="" action="ppaction://media"/>
            <a:extLst>
              <a:ext uri="{FF2B5EF4-FFF2-40B4-BE49-F238E27FC236}">
                <a16:creationId xmlns:a16="http://schemas.microsoft.com/office/drawing/2014/main" id="{827191DE-16AB-C60D-C0F4-114C8F003C92}"/>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9851"/>
    </mc:Choice>
    <mc:Fallback xmlns="">
      <p:transition spd="slow" advTm="9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4"/>
            <a:stretch>
              <a:fillRect t="-38888" b="-38888"/>
            </a:stretch>
          </a:blipFill>
        </p:spPr>
        <p:txBody>
          <a:bodyPr/>
          <a:lstStyle/>
          <a:p>
            <a:endParaRPr lang="en-IN"/>
          </a:p>
        </p:txBody>
      </p:sp>
      <p:sp>
        <p:nvSpPr>
          <p:cNvPr id="3" name="Freeform 3"/>
          <p:cNvSpPr/>
          <p:nvPr/>
        </p:nvSpPr>
        <p:spPr>
          <a:xfrm>
            <a:off x="14479722" y="-4833750"/>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4" name="Freeform 4"/>
          <p:cNvSpPr/>
          <p:nvPr/>
        </p:nvSpPr>
        <p:spPr>
          <a:xfrm rot="-4176364">
            <a:off x="-4105129" y="6530238"/>
            <a:ext cx="7616557" cy="7815497"/>
          </a:xfrm>
          <a:custGeom>
            <a:avLst/>
            <a:gdLst/>
            <a:ahLst/>
            <a:cxnLst/>
            <a:rect l="l" t="t" r="r" b="b"/>
            <a:pathLst>
              <a:path w="7616557" h="7815497">
                <a:moveTo>
                  <a:pt x="0" y="0"/>
                </a:moveTo>
                <a:lnTo>
                  <a:pt x="7616556" y="0"/>
                </a:lnTo>
                <a:lnTo>
                  <a:pt x="7616556" y="7815496"/>
                </a:lnTo>
                <a:lnTo>
                  <a:pt x="0" y="781549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Freeform 5"/>
          <p:cNvSpPr/>
          <p:nvPr/>
        </p:nvSpPr>
        <p:spPr>
          <a:xfrm>
            <a:off x="494886" y="2849984"/>
            <a:ext cx="17591316" cy="6408316"/>
          </a:xfrm>
          <a:custGeom>
            <a:avLst/>
            <a:gdLst/>
            <a:ahLst/>
            <a:cxnLst/>
            <a:rect l="l" t="t" r="r" b="b"/>
            <a:pathLst>
              <a:path w="17591316" h="6408316">
                <a:moveTo>
                  <a:pt x="0" y="0"/>
                </a:moveTo>
                <a:lnTo>
                  <a:pt x="17591316" y="0"/>
                </a:lnTo>
                <a:lnTo>
                  <a:pt x="17591316" y="6408316"/>
                </a:lnTo>
                <a:lnTo>
                  <a:pt x="0" y="6408316"/>
                </a:lnTo>
                <a:lnTo>
                  <a:pt x="0" y="0"/>
                </a:lnTo>
                <a:close/>
              </a:path>
            </a:pathLst>
          </a:custGeom>
          <a:blipFill>
            <a:blip r:embed="rId7"/>
            <a:stretch>
              <a:fillRect l="-763" r="-763"/>
            </a:stretch>
          </a:blipFill>
        </p:spPr>
        <p:txBody>
          <a:bodyPr/>
          <a:lstStyle/>
          <a:p>
            <a:endParaRPr lang="en-IN"/>
          </a:p>
        </p:txBody>
      </p:sp>
      <p:sp>
        <p:nvSpPr>
          <p:cNvPr id="6" name="TextBox 6"/>
          <p:cNvSpPr txBox="1"/>
          <p:nvPr/>
        </p:nvSpPr>
        <p:spPr>
          <a:xfrm>
            <a:off x="1393570" y="726548"/>
            <a:ext cx="15500859" cy="1166783"/>
          </a:xfrm>
          <a:prstGeom prst="rect">
            <a:avLst/>
          </a:prstGeom>
        </p:spPr>
        <p:txBody>
          <a:bodyPr lIns="0" tIns="0" rIns="0" bIns="0" rtlCol="0" anchor="t">
            <a:spAutoFit/>
          </a:bodyPr>
          <a:lstStyle/>
          <a:p>
            <a:pPr algn="ctr">
              <a:lnSpc>
                <a:spcPts val="9587"/>
              </a:lnSpc>
            </a:pPr>
            <a:r>
              <a:rPr lang="en-US" sz="6947" spc="368">
                <a:solidFill>
                  <a:srgbClr val="231F20"/>
                </a:solidFill>
                <a:latin typeface="Oswald Bold"/>
              </a:rPr>
              <a:t>TRAINING AND TESTING SET:</a:t>
            </a:r>
          </a:p>
        </p:txBody>
      </p:sp>
      <p:pic>
        <p:nvPicPr>
          <p:cNvPr id="12" name="Audio 11">
            <a:hlinkClick r:id="" action="ppaction://media"/>
            <a:extLst>
              <a:ext uri="{FF2B5EF4-FFF2-40B4-BE49-F238E27FC236}">
                <a16:creationId xmlns:a16="http://schemas.microsoft.com/office/drawing/2014/main" id="{B7B0D2D1-265F-CEB3-A1FB-1440C9993818}"/>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3745"/>
    </mc:Choice>
    <mc:Fallback xmlns="">
      <p:transition spd="slow" advTm="13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a:off x="0" y="0"/>
            <a:ext cx="10197302" cy="5784184"/>
          </a:xfrm>
          <a:custGeom>
            <a:avLst/>
            <a:gdLst/>
            <a:ahLst/>
            <a:cxnLst/>
            <a:rect l="l" t="t" r="r" b="b"/>
            <a:pathLst>
              <a:path w="10197302" h="5784184">
                <a:moveTo>
                  <a:pt x="0" y="0"/>
                </a:moveTo>
                <a:lnTo>
                  <a:pt x="10197302" y="0"/>
                </a:lnTo>
                <a:lnTo>
                  <a:pt x="10197302" y="5784184"/>
                </a:lnTo>
                <a:lnTo>
                  <a:pt x="0" y="5784184"/>
                </a:lnTo>
                <a:lnTo>
                  <a:pt x="0" y="0"/>
                </a:lnTo>
                <a:close/>
              </a:path>
            </a:pathLst>
          </a:custGeom>
          <a:blipFill>
            <a:blip r:embed="rId4"/>
            <a:stretch>
              <a:fillRect t="-271" b="-322"/>
            </a:stretch>
          </a:blipFill>
        </p:spPr>
        <p:txBody>
          <a:bodyPr/>
          <a:lstStyle/>
          <a:p>
            <a:endParaRPr lang="en-IN"/>
          </a:p>
        </p:txBody>
      </p:sp>
      <p:sp>
        <p:nvSpPr>
          <p:cNvPr id="3" name="Freeform 3"/>
          <p:cNvSpPr/>
          <p:nvPr/>
        </p:nvSpPr>
        <p:spPr>
          <a:xfrm>
            <a:off x="10071993" y="1555860"/>
            <a:ext cx="7864681" cy="5755204"/>
          </a:xfrm>
          <a:custGeom>
            <a:avLst/>
            <a:gdLst/>
            <a:ahLst/>
            <a:cxnLst/>
            <a:rect l="l" t="t" r="r" b="b"/>
            <a:pathLst>
              <a:path w="7864681" h="5755204">
                <a:moveTo>
                  <a:pt x="0" y="0"/>
                </a:moveTo>
                <a:lnTo>
                  <a:pt x="7864681" y="0"/>
                </a:lnTo>
                <a:lnTo>
                  <a:pt x="7864681" y="5755204"/>
                </a:lnTo>
                <a:lnTo>
                  <a:pt x="0" y="5755204"/>
                </a:lnTo>
                <a:lnTo>
                  <a:pt x="0" y="0"/>
                </a:lnTo>
                <a:close/>
              </a:path>
            </a:pathLst>
          </a:custGeom>
          <a:blipFill>
            <a:blip r:embed="rId5"/>
            <a:stretch>
              <a:fillRect/>
            </a:stretch>
          </a:blipFill>
        </p:spPr>
        <p:txBody>
          <a:bodyPr/>
          <a:lstStyle/>
          <a:p>
            <a:endParaRPr lang="en-IN"/>
          </a:p>
        </p:txBody>
      </p:sp>
      <p:sp>
        <p:nvSpPr>
          <p:cNvPr id="4" name="Freeform 4"/>
          <p:cNvSpPr/>
          <p:nvPr/>
        </p:nvSpPr>
        <p:spPr>
          <a:xfrm>
            <a:off x="9144000" y="7036177"/>
            <a:ext cx="9043293" cy="2678770"/>
          </a:xfrm>
          <a:custGeom>
            <a:avLst/>
            <a:gdLst/>
            <a:ahLst/>
            <a:cxnLst/>
            <a:rect l="l" t="t" r="r" b="b"/>
            <a:pathLst>
              <a:path w="9043293" h="2678770">
                <a:moveTo>
                  <a:pt x="0" y="0"/>
                </a:moveTo>
                <a:lnTo>
                  <a:pt x="9043293" y="0"/>
                </a:lnTo>
                <a:lnTo>
                  <a:pt x="9043293" y="2678770"/>
                </a:lnTo>
                <a:lnTo>
                  <a:pt x="0" y="2678770"/>
                </a:lnTo>
                <a:lnTo>
                  <a:pt x="0" y="0"/>
                </a:lnTo>
                <a:close/>
              </a:path>
            </a:pathLst>
          </a:custGeom>
          <a:blipFill>
            <a:blip r:embed="rId6"/>
            <a:stretch>
              <a:fillRect/>
            </a:stretch>
          </a:blipFill>
        </p:spPr>
        <p:txBody>
          <a:bodyPr/>
          <a:lstStyle/>
          <a:p>
            <a:endParaRPr lang="en-IN"/>
          </a:p>
        </p:txBody>
      </p:sp>
      <p:pic>
        <p:nvPicPr>
          <p:cNvPr id="28" name="Audio 27">
            <a:hlinkClick r:id="" action="ppaction://media"/>
            <a:extLst>
              <a:ext uri="{FF2B5EF4-FFF2-40B4-BE49-F238E27FC236}">
                <a16:creationId xmlns:a16="http://schemas.microsoft.com/office/drawing/2014/main" id="{69FF9EC4-BF72-A0DF-333C-8459D620AB1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4605"/>
    </mc:Choice>
    <mc:Fallback xmlns="">
      <p:transition spd="slow" advTm="14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4"/>
            <a:stretch>
              <a:fillRect t="-38888" b="-38888"/>
            </a:stretch>
          </a:blipFill>
        </p:spPr>
        <p:txBody>
          <a:bodyPr/>
          <a:lstStyle/>
          <a:p>
            <a:endParaRPr lang="en-IN"/>
          </a:p>
        </p:txBody>
      </p:sp>
      <p:sp>
        <p:nvSpPr>
          <p:cNvPr id="3" name="Freeform 3"/>
          <p:cNvSpPr/>
          <p:nvPr/>
        </p:nvSpPr>
        <p:spPr>
          <a:xfrm>
            <a:off x="14479722" y="-4833750"/>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4" name="Freeform 4"/>
          <p:cNvSpPr/>
          <p:nvPr/>
        </p:nvSpPr>
        <p:spPr>
          <a:xfrm rot="-4176364">
            <a:off x="-4105129" y="6530238"/>
            <a:ext cx="7616557" cy="7815497"/>
          </a:xfrm>
          <a:custGeom>
            <a:avLst/>
            <a:gdLst/>
            <a:ahLst/>
            <a:cxnLst/>
            <a:rect l="l" t="t" r="r" b="b"/>
            <a:pathLst>
              <a:path w="7616557" h="7815497">
                <a:moveTo>
                  <a:pt x="0" y="0"/>
                </a:moveTo>
                <a:lnTo>
                  <a:pt x="7616556" y="0"/>
                </a:lnTo>
                <a:lnTo>
                  <a:pt x="7616556" y="7815496"/>
                </a:lnTo>
                <a:lnTo>
                  <a:pt x="0" y="781549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Freeform 5"/>
          <p:cNvSpPr/>
          <p:nvPr/>
        </p:nvSpPr>
        <p:spPr>
          <a:xfrm>
            <a:off x="3210572" y="2674842"/>
            <a:ext cx="11866856" cy="6361413"/>
          </a:xfrm>
          <a:custGeom>
            <a:avLst/>
            <a:gdLst/>
            <a:ahLst/>
            <a:cxnLst/>
            <a:rect l="l" t="t" r="r" b="b"/>
            <a:pathLst>
              <a:path w="11866856" h="6361413">
                <a:moveTo>
                  <a:pt x="0" y="0"/>
                </a:moveTo>
                <a:lnTo>
                  <a:pt x="11866856" y="0"/>
                </a:lnTo>
                <a:lnTo>
                  <a:pt x="11866856" y="6361413"/>
                </a:lnTo>
                <a:lnTo>
                  <a:pt x="0" y="6361413"/>
                </a:lnTo>
                <a:lnTo>
                  <a:pt x="0" y="0"/>
                </a:lnTo>
                <a:close/>
              </a:path>
            </a:pathLst>
          </a:custGeom>
          <a:blipFill>
            <a:blip r:embed="rId7"/>
            <a:stretch>
              <a:fillRect/>
            </a:stretch>
          </a:blipFill>
        </p:spPr>
        <p:txBody>
          <a:bodyPr/>
          <a:lstStyle/>
          <a:p>
            <a:endParaRPr lang="en-IN"/>
          </a:p>
        </p:txBody>
      </p:sp>
      <p:sp>
        <p:nvSpPr>
          <p:cNvPr id="6" name="TextBox 6"/>
          <p:cNvSpPr txBox="1"/>
          <p:nvPr/>
        </p:nvSpPr>
        <p:spPr>
          <a:xfrm>
            <a:off x="1393570" y="726548"/>
            <a:ext cx="15500859" cy="1166783"/>
          </a:xfrm>
          <a:prstGeom prst="rect">
            <a:avLst/>
          </a:prstGeom>
        </p:spPr>
        <p:txBody>
          <a:bodyPr lIns="0" tIns="0" rIns="0" bIns="0" rtlCol="0" anchor="t">
            <a:spAutoFit/>
          </a:bodyPr>
          <a:lstStyle/>
          <a:p>
            <a:pPr algn="ctr">
              <a:lnSpc>
                <a:spcPts val="9587"/>
              </a:lnSpc>
            </a:pPr>
            <a:r>
              <a:rPr lang="en-US" sz="6947" spc="368">
                <a:solidFill>
                  <a:srgbClr val="231F20"/>
                </a:solidFill>
                <a:latin typeface="Oswald Bold"/>
              </a:rPr>
              <a:t>EVALUATING THE MODEL:</a:t>
            </a:r>
          </a:p>
        </p:txBody>
      </p:sp>
      <p:pic>
        <p:nvPicPr>
          <p:cNvPr id="25" name="Audio 24">
            <a:hlinkClick r:id="" action="ppaction://media"/>
            <a:extLst>
              <a:ext uri="{FF2B5EF4-FFF2-40B4-BE49-F238E27FC236}">
                <a16:creationId xmlns:a16="http://schemas.microsoft.com/office/drawing/2014/main" id="{DC3CE21D-CDA3-FFDD-8141-0065C20DBDB8}"/>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4529"/>
    </mc:Choice>
    <mc:Fallback xmlns="">
      <p:transition spd="slow" advTm="145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322</Words>
  <Application>Microsoft Office PowerPoint</Application>
  <PresentationFormat>Custom</PresentationFormat>
  <Paragraphs>27</Paragraphs>
  <Slides>12</Slides>
  <Notes>0</Notes>
  <HiddenSlides>0</HiddenSlides>
  <MMClips>12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Montserrat Classic Bold</vt:lpstr>
      <vt:lpstr>Oswald Bold</vt:lpstr>
      <vt:lpstr>DM Sans</vt:lpstr>
      <vt:lpstr>Calibri</vt:lpstr>
      <vt:lpstr>Arial</vt:lpstr>
      <vt:lpstr>Oswald</vt:lpstr>
      <vt:lpstr>DM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gold price</dc:title>
  <cp:lastModifiedBy>Aakash Jamwal</cp:lastModifiedBy>
  <cp:revision>2</cp:revision>
  <dcterms:created xsi:type="dcterms:W3CDTF">2006-08-16T00:00:00Z</dcterms:created>
  <dcterms:modified xsi:type="dcterms:W3CDTF">2024-07-05T19:44:28Z</dcterms:modified>
  <dc:identifier>DAGJmliQIcs</dc:identifier>
</cp:coreProperties>
</file>

<file path=docProps/thumbnail.jpeg>
</file>